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89" r:id="rId2"/>
    <p:sldId id="290" r:id="rId3"/>
    <p:sldId id="291" r:id="rId4"/>
    <p:sldId id="292" r:id="rId5"/>
    <p:sldId id="293" r:id="rId6"/>
    <p:sldId id="256" r:id="rId7"/>
    <p:sldId id="257" r:id="rId8"/>
    <p:sldId id="258" r:id="rId9"/>
    <p:sldId id="282" r:id="rId10"/>
    <p:sldId id="263" r:id="rId11"/>
    <p:sldId id="264" r:id="rId12"/>
    <p:sldId id="265" r:id="rId13"/>
    <p:sldId id="266" r:id="rId14"/>
    <p:sldId id="283" r:id="rId15"/>
    <p:sldId id="284" r:id="rId16"/>
    <p:sldId id="285" r:id="rId17"/>
    <p:sldId id="272" r:id="rId18"/>
    <p:sldId id="271" r:id="rId19"/>
    <p:sldId id="279" r:id="rId20"/>
    <p:sldId id="276" r:id="rId21"/>
    <p:sldId id="267" r:id="rId22"/>
    <p:sldId id="268" r:id="rId23"/>
    <p:sldId id="270" r:id="rId24"/>
    <p:sldId id="269" r:id="rId25"/>
    <p:sldId id="273" r:id="rId26"/>
    <p:sldId id="274" r:id="rId27"/>
    <p:sldId id="275" r:id="rId28"/>
    <p:sldId id="277" r:id="rId29"/>
    <p:sldId id="286" r:id="rId30"/>
    <p:sldId id="287" r:id="rId31"/>
    <p:sldId id="288" r:id="rId32"/>
    <p:sldId id="278" r:id="rId33"/>
    <p:sldId id="280" r:id="rId34"/>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FFCC"/>
    <a:srgbClr val="FF3300"/>
    <a:srgbClr val="FFCCCC"/>
    <a:srgbClr val="FFCCFF"/>
    <a:srgbClr val="99CCFF"/>
    <a:srgbClr val="CCCCF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59" d="100"/>
          <a:sy n="59" d="100"/>
        </p:scale>
        <p:origin x="-30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ru-RU"/>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ru-RU"/>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ru-RU"/>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A4FEB1D9-96A1-46EC-8606-21EA38C5E4B1}" type="slidenum">
              <a:rPr lang="ru-RU"/>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1DECCA36-9896-46EB-AD2E-1F348625BFD4}" type="slidenum">
              <a:rPr lang="ru-RU"/>
              <a:pPr/>
              <a:t>‹#›</a:t>
            </a:fld>
            <a:endParaRPr lang="ru-RU"/>
          </a:p>
        </p:txBody>
      </p:sp>
    </p:spTree>
  </p:cSld>
  <p:clrMapOvr>
    <a:masterClrMapping/>
  </p:clrMapOvr>
  <p:transition>
    <p:cover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48880AB4-B02E-427B-BC03-9363DFEA60C0}" type="slidenum">
              <a:rPr lang="ru-RU"/>
              <a:pPr/>
              <a:t>‹#›</a:t>
            </a:fld>
            <a:endParaRPr lang="ru-RU"/>
          </a:p>
        </p:txBody>
      </p:sp>
    </p:spTree>
  </p:cSld>
  <p:clrMapOvr>
    <a:masterClrMapping/>
  </p:clrMapOvr>
  <p:transition>
    <p:cover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60AA6556-5D18-453E-9A8B-77A202869FFB}" type="slidenum">
              <a:rPr lang="ru-RU"/>
              <a:pPr/>
              <a:t>‹#›</a:t>
            </a:fld>
            <a:endParaRPr lang="ru-RU"/>
          </a:p>
        </p:txBody>
      </p:sp>
    </p:spTree>
  </p:cSld>
  <p:clrMapOvr>
    <a:masterClrMapping/>
  </p:clrMapOvr>
  <p:transition>
    <p:cover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E669A0AF-6F91-42F7-8B76-903CC103F0CC}" type="slidenum">
              <a:rPr lang="ru-RU"/>
              <a:pPr/>
              <a:t>‹#›</a:t>
            </a:fld>
            <a:endParaRPr lang="ru-RU"/>
          </a:p>
        </p:txBody>
      </p:sp>
    </p:spTree>
  </p:cSld>
  <p:clrMapOvr>
    <a:masterClrMapping/>
  </p:clrMapOvr>
  <p:transition>
    <p:cover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C89BBD3-C61D-4F8E-BDF2-936F75513181}" type="slidenum">
              <a:rPr lang="ru-RU"/>
              <a:pPr/>
              <a:t>‹#›</a:t>
            </a:fld>
            <a:endParaRPr lang="ru-RU"/>
          </a:p>
        </p:txBody>
      </p:sp>
    </p:spTree>
  </p:cSld>
  <p:clrMapOvr>
    <a:masterClrMapping/>
  </p:clrMapOvr>
  <p:transition>
    <p:cover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2D0EBB67-E30F-41BE-AA5A-8525FD9C8E42}" type="slidenum">
              <a:rPr lang="ru-RU"/>
              <a:pPr/>
              <a:t>‹#›</a:t>
            </a:fld>
            <a:endParaRPr lang="ru-RU"/>
          </a:p>
        </p:txBody>
      </p:sp>
    </p:spTree>
  </p:cSld>
  <p:clrMapOvr>
    <a:masterClrMapping/>
  </p:clrMapOvr>
  <p:transition>
    <p:cover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2EE1797B-C354-4A9D-85D6-AD57E4FE267E}" type="slidenum">
              <a:rPr lang="ru-RU"/>
              <a:pPr/>
              <a:t>‹#›</a:t>
            </a:fld>
            <a:endParaRPr lang="ru-RU"/>
          </a:p>
        </p:txBody>
      </p:sp>
    </p:spTree>
  </p:cSld>
  <p:clrMapOvr>
    <a:masterClrMapping/>
  </p:clrMapOvr>
  <p:transition>
    <p:cover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3CC1FDA3-056F-4F65-8E2A-D6C9143AAB07}" type="slidenum">
              <a:rPr lang="ru-RU"/>
              <a:pPr/>
              <a:t>‹#›</a:t>
            </a:fld>
            <a:endParaRPr lang="ru-RU"/>
          </a:p>
        </p:txBody>
      </p:sp>
    </p:spTree>
  </p:cSld>
  <p:clrMapOvr>
    <a:masterClrMapping/>
  </p:clrMapOvr>
  <p:transition>
    <p:cover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028CE617-CBF1-4BD0-A79C-078B0B40C7CC}" type="slidenum">
              <a:rPr lang="ru-RU"/>
              <a:pPr/>
              <a:t>‹#›</a:t>
            </a:fld>
            <a:endParaRPr lang="ru-RU"/>
          </a:p>
        </p:txBody>
      </p:sp>
    </p:spTree>
  </p:cSld>
  <p:clrMapOvr>
    <a:masterClrMapping/>
  </p:clrMapOvr>
  <p:transition>
    <p:cover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E7449235-1399-415E-B39C-18F561FD78A1}" type="slidenum">
              <a:rPr lang="ru-RU"/>
              <a:pPr/>
              <a:t>‹#›</a:t>
            </a:fld>
            <a:endParaRPr lang="ru-RU"/>
          </a:p>
        </p:txBody>
      </p:sp>
    </p:spTree>
  </p:cSld>
  <p:clrMapOvr>
    <a:masterClrMapping/>
  </p:clrMapOvr>
  <p:transition>
    <p:cover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1407DEFF-9FF8-4DDB-ACBE-1445A36DCD84}" type="slidenum">
              <a:rPr lang="ru-RU"/>
              <a:pPr/>
              <a:t>‹#›</a:t>
            </a:fld>
            <a:endParaRPr lang="ru-RU"/>
          </a:p>
        </p:txBody>
      </p:sp>
    </p:spTree>
  </p:cSld>
  <p:clrMapOvr>
    <a:masterClrMapping/>
  </p:clrMapOvr>
  <p:transition>
    <p:cover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rotWithShape="0">
          <a:gsLst>
            <a:gs pos="0">
              <a:srgbClr val="FFFFCC"/>
            </a:gs>
            <a:gs pos="100000">
              <a:srgbClr val="CCCCFF"/>
            </a:gs>
          </a:gsLst>
          <a:path path="shape">
            <a:fillToRect l="50000" t="50000" r="50000" b="50000"/>
          </a:path>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F52D94D-F8FA-4255-A6DB-934D51C5141F}"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cover dir="r"/>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hl.mailru.su/cached?url=http://vsedoma.km.ru/view/?mode=article&amp;id=c4ef21a3-24f5-4d38-a6a5-11a315513941&amp;text=vsedoma.km.ru/view/?mode=article&amp;id=c4ef21a3-24f5-4d38-a6a5-11a315513941&amp;dsn=0&amp;d=7084333" TargetMode="External"/><Relationship Id="rId2" Type="http://schemas.openxmlformats.org/officeDocument/2006/relationships/hyperlink" Target="http://www.novate.ru/blogs/171207/8006" TargetMode="External"/><Relationship Id="rId1" Type="http://schemas.openxmlformats.org/officeDocument/2006/relationships/slideLayout" Target="../slideLayouts/slideLayout2.xml"/><Relationship Id="rId4" Type="http://schemas.openxmlformats.org/officeDocument/2006/relationships/hyperlink" Target="http://architection.ru/samye-neobychnye-zdaniya-chast-2"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hl.mailru.su/cached?url=http%3A//vsedoma.km.ru/view/%3Fmode%3Darticle%26id%3Dc4ef21a3-24f5-4d38-a6a5-11a315513941&amp;text=vsedoma.km.ru/view/%3Fmode%3Darticle%26id%3Dc4ef21a3-24f5-4d38-a6a5-11a315513941+&amp;dsn=0&amp;d=7084333" TargetMode="External"/><Relationship Id="rId2" Type="http://schemas.openxmlformats.org/officeDocument/2006/relationships/hyperlink" Target="http://www.novate.ru/" TargetMode="External"/><Relationship Id="rId1" Type="http://schemas.openxmlformats.org/officeDocument/2006/relationships/slideLayout" Target="../slideLayouts/slideLayout7.xml"/><Relationship Id="rId4" Type="http://schemas.openxmlformats.org/officeDocument/2006/relationships/hyperlink" Target="http://hl.mailru.su/cached?url=http%3A//architection.ru/samye-neobychnye-zdaniya-chast-1/&amp;text=http%3A//architection.ru/samye-neobychnye-zdaniya-chast-1/&amp;dsn=0&amp;d=4621855"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500034" y="411480"/>
            <a:ext cx="8358246"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err="1" smtClean="0">
                <a:ln>
                  <a:noFill/>
                </a:ln>
                <a:solidFill>
                  <a:schemeClr val="tx1"/>
                </a:solidFill>
                <a:effectLst/>
                <a:latin typeface="Arial" pitchFamily="34" charset="0"/>
                <a:ea typeface="Times New Roman" pitchFamily="18" charset="0"/>
              </a:rPr>
              <a:t>Ламбантова</a:t>
            </a:r>
            <a:r>
              <a:rPr kumimoji="0" lang="ru-RU" sz="1400" b="0" i="1" u="none" strike="noStrike" cap="none" normalizeH="0" baseline="0" dirty="0" smtClean="0">
                <a:ln>
                  <a:noFill/>
                </a:ln>
                <a:solidFill>
                  <a:schemeClr val="tx1"/>
                </a:solidFill>
                <a:effectLst/>
                <a:latin typeface="Arial" pitchFamily="34" charset="0"/>
                <a:ea typeface="Times New Roman" pitchFamily="18" charset="0"/>
              </a:rPr>
              <a:t> Лада Викторовна – учитель изобразительного искусства</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rPr>
              <a:t>I</a:t>
            </a:r>
            <a:r>
              <a:rPr kumimoji="0" lang="ru-RU" sz="1400" b="0" i="1" u="none" strike="noStrike" cap="none" normalizeH="0" baseline="0" dirty="0" smtClean="0">
                <a:ln>
                  <a:noFill/>
                </a:ln>
                <a:solidFill>
                  <a:schemeClr val="tx1"/>
                </a:solidFill>
                <a:effectLst/>
                <a:latin typeface="Arial" pitchFamily="34" charset="0"/>
                <a:ea typeface="Times New Roman" pitchFamily="18" charset="0"/>
              </a:rPr>
              <a:t> квалификационной категории  </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chemeClr val="tx1"/>
                </a:solidFill>
                <a:effectLst/>
                <a:latin typeface="Arial" pitchFamily="34" charset="0"/>
                <a:ea typeface="Times New Roman" pitchFamily="18" charset="0"/>
              </a:rPr>
              <a:t>МОУ СОШ с. </a:t>
            </a:r>
            <a:r>
              <a:rPr kumimoji="0" lang="ru-RU" sz="1400" b="0" i="1" u="none" strike="noStrike" cap="none" normalizeH="0" baseline="0" dirty="0" err="1" smtClean="0">
                <a:ln>
                  <a:noFill/>
                </a:ln>
                <a:solidFill>
                  <a:schemeClr val="tx1"/>
                </a:solidFill>
                <a:effectLst/>
                <a:latin typeface="Arial" pitchFamily="34" charset="0"/>
                <a:ea typeface="Times New Roman" pitchFamily="18" charset="0"/>
              </a:rPr>
              <a:t>Сальское</a:t>
            </a:r>
            <a:r>
              <a:rPr kumimoji="0" lang="ru-RU" sz="1400" b="0" i="1" u="none" strike="noStrike" cap="none" normalizeH="0" baseline="0" dirty="0" smtClean="0">
                <a:ln>
                  <a:noFill/>
                </a:ln>
                <a:solidFill>
                  <a:schemeClr val="tx1"/>
                </a:solidFill>
                <a:effectLst/>
                <a:latin typeface="Arial" pitchFamily="34" charset="0"/>
                <a:ea typeface="Times New Roman" pitchFamily="18" charset="0"/>
              </a:rPr>
              <a:t> </a:t>
            </a:r>
            <a:r>
              <a:rPr kumimoji="0" lang="ru-RU" sz="1400" b="0" i="1" u="none" strike="noStrike" cap="none" normalizeH="0" baseline="0" dirty="0" err="1" smtClean="0">
                <a:ln>
                  <a:noFill/>
                </a:ln>
                <a:solidFill>
                  <a:schemeClr val="tx1"/>
                </a:solidFill>
                <a:effectLst/>
                <a:latin typeface="Arial" pitchFamily="34" charset="0"/>
                <a:ea typeface="Times New Roman" pitchFamily="18" charset="0"/>
              </a:rPr>
              <a:t>Дальнереченского</a:t>
            </a:r>
            <a:r>
              <a:rPr kumimoji="0" lang="ru-RU" sz="1400" b="0" i="1" u="none" strike="noStrike" cap="none" normalizeH="0" baseline="0" dirty="0" smtClean="0">
                <a:ln>
                  <a:noFill/>
                </a:ln>
                <a:solidFill>
                  <a:schemeClr val="tx1"/>
                </a:solidFill>
                <a:effectLst/>
                <a:latin typeface="Arial" pitchFamily="34" charset="0"/>
                <a:ea typeface="Times New Roman" pitchFamily="18" charset="0"/>
              </a:rPr>
              <a:t> района </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chemeClr val="tx1"/>
                </a:solidFill>
                <a:effectLst/>
                <a:latin typeface="Arial" pitchFamily="34" charset="0"/>
                <a:ea typeface="Times New Roman" pitchFamily="18" charset="0"/>
              </a:rPr>
              <a:t>Приморского края</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chemeClr val="tx1"/>
                </a:solidFill>
                <a:effectLst/>
                <a:latin typeface="Arial" pitchFamily="34" charset="0"/>
                <a:ea typeface="Times New Roman" pitchFamily="18" charset="0"/>
              </a:rPr>
              <a:t>Конспект урока изобразительного искусства </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chemeClr val="tx1"/>
                </a:solidFill>
                <a:effectLst/>
                <a:latin typeface="Arial" pitchFamily="34" charset="0"/>
                <a:ea typeface="Times New Roman" pitchFamily="18" charset="0"/>
              </a:rPr>
              <a:t>по теме «Архитектура будущего уже реальность?» </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chemeClr val="tx1"/>
                </a:solidFill>
                <a:effectLst/>
                <a:latin typeface="Arial" pitchFamily="34" charset="0"/>
                <a:ea typeface="Times New Roman" pitchFamily="18" charset="0"/>
              </a:rPr>
              <a:t>для учащихся 8 класса по программе</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chemeClr val="tx1"/>
                </a:solidFill>
                <a:effectLst/>
                <a:latin typeface="Arial" pitchFamily="34" charset="0"/>
                <a:ea typeface="Times New Roman" pitchFamily="18" charset="0"/>
              </a:rPr>
              <a:t> Б.М. </a:t>
            </a:r>
            <a:r>
              <a:rPr kumimoji="0" lang="ru-RU" sz="1400" b="0" i="1" u="none" strike="noStrike" cap="none" normalizeH="0" baseline="0" dirty="0" err="1" smtClean="0">
                <a:ln>
                  <a:noFill/>
                </a:ln>
                <a:solidFill>
                  <a:schemeClr val="tx1"/>
                </a:solidFill>
                <a:effectLst/>
                <a:latin typeface="Arial" pitchFamily="34" charset="0"/>
                <a:ea typeface="Times New Roman" pitchFamily="18" charset="0"/>
              </a:rPr>
              <a:t>Неменского</a:t>
            </a:r>
            <a:r>
              <a:rPr kumimoji="0" lang="ru-RU" sz="1400" b="0" i="1" u="none" strike="noStrike" cap="none" normalizeH="0" baseline="0" dirty="0" smtClean="0">
                <a:ln>
                  <a:noFill/>
                </a:ln>
                <a:solidFill>
                  <a:schemeClr val="tx1"/>
                </a:solidFill>
                <a:effectLst/>
                <a:latin typeface="Arial" pitchFamily="34" charset="0"/>
                <a:ea typeface="Times New Roman" pitchFamily="18" charset="0"/>
              </a:rPr>
              <a:t> «Изобразительное искусство и </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chemeClr val="tx1"/>
                </a:solidFill>
                <a:effectLst/>
                <a:latin typeface="Arial" pitchFamily="34" charset="0"/>
                <a:ea typeface="Times New Roman" pitchFamily="18" charset="0"/>
              </a:rPr>
              <a:t>художественный труд»  </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rial" pitchFamily="34" charset="0"/>
                <a:ea typeface="Times New Roman" pitchFamily="18" charset="0"/>
              </a:rPr>
              <a:t>Тема урока: Архитектура будущего уже реальность?</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1" i="0" u="sng" strike="noStrike" cap="none" normalizeH="0" baseline="0" dirty="0" smtClean="0">
                <a:ln>
                  <a:noFill/>
                </a:ln>
                <a:solidFill>
                  <a:schemeClr val="tx1"/>
                </a:solidFill>
                <a:effectLst/>
                <a:latin typeface="Arial" pitchFamily="34" charset="0"/>
                <a:ea typeface="Times New Roman" pitchFamily="18" charset="0"/>
              </a:rPr>
              <a:t>Тип урока</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урок-путешествие</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1" i="0" u="sng" strike="noStrike" cap="none" normalizeH="0" baseline="0" dirty="0" smtClean="0">
                <a:ln>
                  <a:noFill/>
                </a:ln>
                <a:solidFill>
                  <a:schemeClr val="tx1"/>
                </a:solidFill>
                <a:effectLst/>
                <a:latin typeface="Arial" pitchFamily="34" charset="0"/>
                <a:ea typeface="Times New Roman" pitchFamily="18" charset="0"/>
              </a:rPr>
              <a:t>Цель</a:t>
            </a:r>
            <a:r>
              <a:rPr kumimoji="0" lang="ru-RU" sz="1400" b="1" i="0" u="none" strike="noStrike" cap="none" normalizeH="0" baseline="0" dirty="0" smtClean="0">
                <a:ln>
                  <a:noFill/>
                </a:ln>
                <a:solidFill>
                  <a:schemeClr val="tx1"/>
                </a:solidFill>
                <a:effectLst/>
                <a:latin typeface="Arial" pitchFamily="34" charset="0"/>
                <a:ea typeface="Times New Roman" pitchFamily="18" charset="0"/>
              </a:rPr>
              <a:t>: </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Сформировать представление учащихся о современной архитектуре, вызвать чувство восторженности, удивления и преклонения перед безграничными возможностями человеческого гения в области строительства и архитектуры. </a:t>
            </a:r>
          </a:p>
          <a:p>
            <a:r>
              <a:rPr lang="ru-RU" sz="1400" b="1" u="sng" dirty="0" smtClean="0"/>
              <a:t>Задачи:</a:t>
            </a:r>
            <a:endParaRPr lang="ru-RU" sz="1400" dirty="0" smtClean="0"/>
          </a:p>
          <a:p>
            <a:pPr lvl="0"/>
            <a:r>
              <a:rPr lang="ru-RU" sz="1400" i="1" dirty="0" smtClean="0"/>
              <a:t>Образовательная</a:t>
            </a:r>
            <a:r>
              <a:rPr lang="ru-RU" sz="1400" dirty="0" smtClean="0"/>
              <a:t> - познакомить учащихся с современными архитектурными сооружениями проектами будущего.</a:t>
            </a:r>
          </a:p>
          <a:p>
            <a:pPr lvl="0"/>
            <a:r>
              <a:rPr lang="ru-RU" sz="1400" i="1" dirty="0" smtClean="0"/>
              <a:t>Развивающая</a:t>
            </a:r>
            <a:r>
              <a:rPr lang="ru-RU" sz="1400" dirty="0" smtClean="0"/>
              <a:t> - активизировать творческую деятельность и познавательную активность учащихся, опираясь на полученные знания. </a:t>
            </a:r>
          </a:p>
          <a:p>
            <a:pPr lvl="0"/>
            <a:r>
              <a:rPr lang="ru-RU" sz="1400" dirty="0" smtClean="0"/>
              <a:t> </a:t>
            </a:r>
            <a:r>
              <a:rPr lang="ru-RU" sz="1400" i="1" dirty="0" smtClean="0"/>
              <a:t>Воспитательная </a:t>
            </a:r>
            <a:r>
              <a:rPr lang="ru-RU" sz="1400" dirty="0" smtClean="0"/>
              <a:t>- продолжать воспитывать чувство уважения к труду архитектора и строителя. </a:t>
            </a:r>
          </a:p>
          <a:p>
            <a:r>
              <a:rPr lang="ru-RU" sz="1400" b="1" u="sng" dirty="0" smtClean="0"/>
              <a:t>Оборудование:</a:t>
            </a:r>
            <a:endParaRPr lang="ru-RU" sz="1400" dirty="0" smtClean="0"/>
          </a:p>
          <a:p>
            <a:r>
              <a:rPr lang="ru-RU" sz="1400" b="1" i="1" dirty="0" smtClean="0"/>
              <a:t>Для учителя:</a:t>
            </a:r>
            <a:r>
              <a:rPr lang="ru-RU" sz="1400" i="1" dirty="0" smtClean="0"/>
              <a:t>  </a:t>
            </a:r>
            <a:r>
              <a:rPr lang="ru-RU" sz="1400" dirty="0" smtClean="0"/>
              <a:t>конспект, доска,  компьютер, </a:t>
            </a:r>
            <a:r>
              <a:rPr lang="ru-RU" sz="1400" dirty="0" err="1" smtClean="0"/>
              <a:t>мультимедийная</a:t>
            </a:r>
            <a:r>
              <a:rPr lang="ru-RU" sz="1400" dirty="0" smtClean="0"/>
              <a:t> презентация «Архитектура будущего уже реальность?» (ПРИЛОЖЕНИЕ).</a:t>
            </a:r>
          </a:p>
          <a:p>
            <a:r>
              <a:rPr lang="ru-RU" sz="1400" b="1" i="1" dirty="0" smtClean="0"/>
              <a:t>Для учащихся:</a:t>
            </a:r>
            <a:r>
              <a:rPr lang="ru-RU" sz="1400" dirty="0" smtClean="0"/>
              <a:t>  альбомная и цветная бумага, клей, акварель, кисти, </a:t>
            </a:r>
            <a:r>
              <a:rPr lang="ru-RU" sz="1400" dirty="0" err="1" smtClean="0"/>
              <a:t>гелевые</a:t>
            </a:r>
            <a:r>
              <a:rPr lang="ru-RU" sz="1400" dirty="0" smtClean="0"/>
              <a:t> ручки, клей, ножницы, карандаш, ластик, линейка.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cover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idx="1"/>
          </p:nvPr>
        </p:nvSpPr>
        <p:spPr>
          <a:xfrm>
            <a:off x="2627313" y="5300663"/>
            <a:ext cx="5076825" cy="1152525"/>
          </a:xfrm>
        </p:spPr>
        <p:txBody>
          <a:bodyPr/>
          <a:lstStyle/>
          <a:p>
            <a:pPr algn="ctr">
              <a:buFontTx/>
              <a:buNone/>
            </a:pPr>
            <a:r>
              <a:rPr lang="ru-RU" sz="4000"/>
              <a:t>Франк Гери </a:t>
            </a:r>
          </a:p>
          <a:p>
            <a:pPr algn="ctr">
              <a:buFontTx/>
              <a:buNone/>
            </a:pPr>
            <a:endParaRPr lang="ru-RU" sz="4000"/>
          </a:p>
          <a:p>
            <a:pPr algn="ctr">
              <a:buFontTx/>
              <a:buNone/>
            </a:pPr>
            <a:endParaRPr lang="ru-RU"/>
          </a:p>
        </p:txBody>
      </p:sp>
      <p:sp>
        <p:nvSpPr>
          <p:cNvPr id="10245" name="Rectangle 5"/>
          <p:cNvSpPr>
            <a:spLocks noChangeArrowheads="1"/>
          </p:cNvSpPr>
          <p:nvPr/>
        </p:nvSpPr>
        <p:spPr bwMode="auto">
          <a:xfrm>
            <a:off x="0" y="476250"/>
            <a:ext cx="2951163" cy="2528888"/>
          </a:xfrm>
          <a:prstGeom prst="rect">
            <a:avLst/>
          </a:prstGeom>
          <a:noFill/>
          <a:ln w="9525">
            <a:noFill/>
            <a:miter lim="800000"/>
            <a:headEnd/>
            <a:tailEnd/>
          </a:ln>
          <a:effectLst/>
        </p:spPr>
        <p:txBody>
          <a:bodyPr anchor="ctr">
            <a:spAutoFit/>
          </a:bodyPr>
          <a:lstStyle/>
          <a:p>
            <a:pPr algn="ctr"/>
            <a:r>
              <a:rPr lang="ru-RU" sz="3200"/>
              <a:t>Музей </a:t>
            </a:r>
          </a:p>
          <a:p>
            <a:pPr algn="ctr"/>
            <a:r>
              <a:rPr lang="ru-RU" sz="3200"/>
              <a:t>Гоггенхайма</a:t>
            </a:r>
          </a:p>
          <a:p>
            <a:pPr algn="ctr"/>
            <a:r>
              <a:rPr lang="ru-RU" sz="3200"/>
              <a:t> в испанском </a:t>
            </a:r>
          </a:p>
          <a:p>
            <a:pPr algn="ctr"/>
            <a:r>
              <a:rPr lang="ru-RU" sz="3200"/>
              <a:t>городе Бильбао</a:t>
            </a:r>
            <a:r>
              <a:rPr lang="ru-RU"/>
              <a:t> </a:t>
            </a:r>
          </a:p>
        </p:txBody>
      </p:sp>
      <p:pic>
        <p:nvPicPr>
          <p:cNvPr id="10247" name="Picture 7" descr="ferre_189_s"/>
          <p:cNvPicPr>
            <a:picLocks noChangeAspect="1" noChangeArrowheads="1"/>
          </p:cNvPicPr>
          <p:nvPr/>
        </p:nvPicPr>
        <p:blipFill>
          <a:blip r:embed="rId2"/>
          <a:srcRect/>
          <a:stretch>
            <a:fillRect/>
          </a:stretch>
        </p:blipFill>
        <p:spPr bwMode="auto">
          <a:xfrm>
            <a:off x="2916238" y="765175"/>
            <a:ext cx="4319587" cy="4319588"/>
          </a:xfrm>
          <a:prstGeom prst="rect">
            <a:avLst/>
          </a:prstGeom>
          <a:noFill/>
        </p:spPr>
      </p:pic>
      <p:pic>
        <p:nvPicPr>
          <p:cNvPr id="10248" name="Picture 8" descr="Резиденция мэра Лондона"/>
          <p:cNvPicPr>
            <a:picLocks noChangeAspect="1" noChangeArrowheads="1"/>
          </p:cNvPicPr>
          <p:nvPr/>
        </p:nvPicPr>
        <p:blipFill>
          <a:blip r:embed="rId3"/>
          <a:srcRect/>
          <a:stretch>
            <a:fillRect/>
          </a:stretch>
        </p:blipFill>
        <p:spPr bwMode="auto">
          <a:xfrm>
            <a:off x="2771775" y="0"/>
            <a:ext cx="6372225" cy="6858000"/>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245"/>
                                        </p:tgtEl>
                                        <p:attrNameLst>
                                          <p:attrName>style.visibility</p:attrName>
                                        </p:attrNameLst>
                                      </p:cBhvr>
                                      <p:to>
                                        <p:strVal val="visible"/>
                                      </p:to>
                                    </p:set>
                                    <p:anim calcmode="lin" valueType="num">
                                      <p:cBhvr>
                                        <p:cTn id="7" dur="500" fill="hold"/>
                                        <p:tgtEl>
                                          <p:spTgt spid="10245"/>
                                        </p:tgtEl>
                                        <p:attrNameLst>
                                          <p:attrName>ppt_w</p:attrName>
                                        </p:attrNameLst>
                                      </p:cBhvr>
                                      <p:tavLst>
                                        <p:tav tm="0">
                                          <p:val>
                                            <p:fltVal val="0"/>
                                          </p:val>
                                        </p:tav>
                                        <p:tav tm="100000">
                                          <p:val>
                                            <p:strVal val="#ppt_w"/>
                                          </p:val>
                                        </p:tav>
                                      </p:tavLst>
                                    </p:anim>
                                    <p:anim calcmode="lin" valueType="num">
                                      <p:cBhvr>
                                        <p:cTn id="8" dur="500" fill="hold"/>
                                        <p:tgtEl>
                                          <p:spTgt spid="10245"/>
                                        </p:tgtEl>
                                        <p:attrNameLst>
                                          <p:attrName>ppt_h</p:attrName>
                                        </p:attrNameLst>
                                      </p:cBhvr>
                                      <p:tavLst>
                                        <p:tav tm="0">
                                          <p:val>
                                            <p:fltVal val="0"/>
                                          </p:val>
                                        </p:tav>
                                        <p:tav tm="100000">
                                          <p:val>
                                            <p:strVal val="#ppt_h"/>
                                          </p:val>
                                        </p:tav>
                                      </p:tavLst>
                                    </p:anim>
                                    <p:animEffect transition="in" filter="fade">
                                      <p:cBhvr>
                                        <p:cTn id="9" dur="500"/>
                                        <p:tgtEl>
                                          <p:spTgt spid="1024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10248"/>
                                        </p:tgtEl>
                                        <p:attrNameLst>
                                          <p:attrName>style.visibility</p:attrName>
                                        </p:attrNameLst>
                                      </p:cBhvr>
                                      <p:to>
                                        <p:strVal val="visible"/>
                                      </p:to>
                                    </p:set>
                                    <p:anim calcmode="lin" valueType="num">
                                      <p:cBhvr>
                                        <p:cTn id="14" dur="500" fill="hold"/>
                                        <p:tgtEl>
                                          <p:spTgt spid="10248"/>
                                        </p:tgtEl>
                                        <p:attrNameLst>
                                          <p:attrName>ppt_w</p:attrName>
                                        </p:attrNameLst>
                                      </p:cBhvr>
                                      <p:tavLst>
                                        <p:tav tm="0">
                                          <p:val>
                                            <p:fltVal val="0"/>
                                          </p:val>
                                        </p:tav>
                                        <p:tav tm="100000">
                                          <p:val>
                                            <p:strVal val="#ppt_w"/>
                                          </p:val>
                                        </p:tav>
                                      </p:tavLst>
                                    </p:anim>
                                    <p:anim calcmode="lin" valueType="num">
                                      <p:cBhvr>
                                        <p:cTn id="15" dur="500" fill="hold"/>
                                        <p:tgtEl>
                                          <p:spTgt spid="10248"/>
                                        </p:tgtEl>
                                        <p:attrNameLst>
                                          <p:attrName>ppt_h</p:attrName>
                                        </p:attrNameLst>
                                      </p:cBhvr>
                                      <p:tavLst>
                                        <p:tav tm="0">
                                          <p:val>
                                            <p:fltVal val="0"/>
                                          </p:val>
                                        </p:tav>
                                        <p:tav tm="100000">
                                          <p:val>
                                            <p:strVal val="#ppt_h"/>
                                          </p:val>
                                        </p:tav>
                                      </p:tavLst>
                                    </p:anim>
                                    <p:animEffect transition="in" filter="fade">
                                      <p:cBhvr>
                                        <p:cTn id="16" dur="500"/>
                                        <p:tgtEl>
                                          <p:spTgt spid="10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5580063" y="1844675"/>
            <a:ext cx="3708400" cy="5649913"/>
          </a:xfrm>
        </p:spPr>
        <p:txBody>
          <a:bodyPr/>
          <a:lstStyle/>
          <a:p>
            <a:pPr algn="ctr">
              <a:buFontTx/>
              <a:buNone/>
            </a:pPr>
            <a:r>
              <a:rPr lang="ru-RU"/>
              <a:t>Музей современного искусства</a:t>
            </a:r>
          </a:p>
          <a:p>
            <a:pPr algn="ctr">
              <a:buFontTx/>
              <a:buNone/>
            </a:pPr>
            <a:r>
              <a:rPr lang="ru-RU"/>
              <a:t> в Нитерое,</a:t>
            </a:r>
          </a:p>
          <a:p>
            <a:pPr algn="ctr">
              <a:buFontTx/>
              <a:buNone/>
            </a:pPr>
            <a:r>
              <a:rPr lang="ru-RU"/>
              <a:t>Бразилия</a:t>
            </a:r>
          </a:p>
        </p:txBody>
      </p:sp>
      <p:pic>
        <p:nvPicPr>
          <p:cNvPr id="11269" name="Picture 5" descr="sba-03"/>
          <p:cNvPicPr>
            <a:picLocks noChangeAspect="1" noChangeArrowheads="1"/>
          </p:cNvPicPr>
          <p:nvPr/>
        </p:nvPicPr>
        <p:blipFill>
          <a:blip r:embed="rId2"/>
          <a:srcRect/>
          <a:stretch>
            <a:fillRect/>
          </a:stretch>
        </p:blipFill>
        <p:spPr bwMode="auto">
          <a:xfrm>
            <a:off x="0" y="0"/>
            <a:ext cx="5795963" cy="5589588"/>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a:xfrm>
            <a:off x="6300788" y="188913"/>
            <a:ext cx="2530475" cy="1152525"/>
          </a:xfrm>
        </p:spPr>
        <p:txBody>
          <a:bodyPr/>
          <a:lstStyle/>
          <a:p>
            <a:pPr algn="ctr">
              <a:buFontTx/>
              <a:buNone/>
            </a:pPr>
            <a:r>
              <a:rPr lang="ru-RU"/>
              <a:t>Танцующие</a:t>
            </a:r>
            <a:r>
              <a:rPr lang="en-US"/>
              <a:t> </a:t>
            </a:r>
            <a:r>
              <a:rPr lang="ru-RU"/>
              <a:t>здания</a:t>
            </a:r>
            <a:r>
              <a:rPr lang="en-US"/>
              <a:t> </a:t>
            </a:r>
            <a:r>
              <a:rPr lang="ru-RU"/>
              <a:t>в Праге</a:t>
            </a:r>
            <a:r>
              <a:rPr lang="en-US"/>
              <a:t> </a:t>
            </a:r>
            <a:endParaRPr lang="ru-RU"/>
          </a:p>
          <a:p>
            <a:pPr algn="ctr">
              <a:buFontTx/>
              <a:buNone/>
            </a:pPr>
            <a:endParaRPr lang="ru-RU"/>
          </a:p>
          <a:p>
            <a:pPr algn="ctr">
              <a:buFontTx/>
              <a:buNone/>
            </a:pPr>
            <a:endParaRPr lang="ru-RU"/>
          </a:p>
          <a:p>
            <a:pPr algn="ctr">
              <a:buFontTx/>
              <a:buNone/>
            </a:pPr>
            <a:endParaRPr lang="ru-RU"/>
          </a:p>
          <a:p>
            <a:pPr algn="ctr">
              <a:buFontTx/>
              <a:buNone/>
            </a:pPr>
            <a:endParaRPr lang="ru-RU"/>
          </a:p>
          <a:p>
            <a:pPr algn="ctr">
              <a:buFontTx/>
              <a:buNone/>
            </a:pPr>
            <a:endParaRPr lang="ru-RU"/>
          </a:p>
          <a:p>
            <a:pPr algn="ctr">
              <a:buFontTx/>
              <a:buNone/>
            </a:pPr>
            <a:endParaRPr lang="ru-RU"/>
          </a:p>
          <a:p>
            <a:pPr algn="ctr">
              <a:buFontTx/>
              <a:buNone/>
            </a:pPr>
            <a:endParaRPr lang="ru-RU"/>
          </a:p>
          <a:p>
            <a:pPr algn="ctr">
              <a:buFontTx/>
              <a:buNone/>
            </a:pPr>
            <a:r>
              <a:rPr lang="ru-RU"/>
              <a:t>Чехия </a:t>
            </a:r>
          </a:p>
        </p:txBody>
      </p:sp>
      <p:pic>
        <p:nvPicPr>
          <p:cNvPr id="12293" name="Picture 5" descr="sba-06"/>
          <p:cNvPicPr>
            <a:picLocks noChangeAspect="1" noChangeArrowheads="1"/>
          </p:cNvPicPr>
          <p:nvPr/>
        </p:nvPicPr>
        <p:blipFill>
          <a:blip r:embed="rId2"/>
          <a:srcRect/>
          <a:stretch>
            <a:fillRect/>
          </a:stretch>
        </p:blipFill>
        <p:spPr bwMode="auto">
          <a:xfrm>
            <a:off x="0" y="0"/>
            <a:ext cx="5738813" cy="6858000"/>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a:xfrm>
            <a:off x="4859338" y="188913"/>
            <a:ext cx="4284662" cy="3960812"/>
          </a:xfrm>
        </p:spPr>
        <p:txBody>
          <a:bodyPr/>
          <a:lstStyle/>
          <a:p>
            <a:pPr algn="ctr">
              <a:buFontTx/>
              <a:buNone/>
            </a:pPr>
            <a:r>
              <a:rPr lang="ru-RU" sz="4000"/>
              <a:t>Бурж Аль Араб – великолепный отель, построенный на искусственном острове в Дубае. </a:t>
            </a:r>
          </a:p>
        </p:txBody>
      </p:sp>
      <p:pic>
        <p:nvPicPr>
          <p:cNvPr id="13316" name="Picture 4" descr="Бурж Аль Араб"/>
          <p:cNvPicPr>
            <a:picLocks noChangeAspect="1" noChangeArrowheads="1"/>
          </p:cNvPicPr>
          <p:nvPr/>
        </p:nvPicPr>
        <p:blipFill>
          <a:blip r:embed="rId2"/>
          <a:srcRect/>
          <a:stretch>
            <a:fillRect/>
          </a:stretch>
        </p:blipFill>
        <p:spPr bwMode="auto">
          <a:xfrm>
            <a:off x="0" y="0"/>
            <a:ext cx="4859338" cy="6862763"/>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611188" y="5715000"/>
            <a:ext cx="8229600" cy="1143000"/>
          </a:xfrm>
        </p:spPr>
        <p:txBody>
          <a:bodyPr/>
          <a:lstStyle/>
          <a:p>
            <a:r>
              <a:rPr lang="ru-RU" sz="4000"/>
              <a:t>Лесное</a:t>
            </a:r>
            <a:r>
              <a:rPr lang="en-US" sz="4000"/>
              <a:t> </a:t>
            </a:r>
            <a:r>
              <a:rPr lang="ru-RU" sz="4000"/>
              <a:t>спиральное</a:t>
            </a:r>
            <a:r>
              <a:rPr lang="en-US" sz="4000"/>
              <a:t> </a:t>
            </a:r>
            <a:r>
              <a:rPr lang="ru-RU" sz="4000"/>
              <a:t>здание</a:t>
            </a:r>
            <a:r>
              <a:rPr lang="en-US" sz="4000"/>
              <a:t>, </a:t>
            </a:r>
            <a:r>
              <a:rPr lang="ru-RU" sz="4000"/>
              <a:t>Германия</a:t>
            </a:r>
            <a:r>
              <a:rPr lang="ru-RU"/>
              <a:t> </a:t>
            </a:r>
          </a:p>
        </p:txBody>
      </p:sp>
      <p:pic>
        <p:nvPicPr>
          <p:cNvPr id="30724" name="Picture 4" descr="sba-08"/>
          <p:cNvPicPr>
            <a:picLocks noChangeAspect="1" noChangeArrowheads="1"/>
          </p:cNvPicPr>
          <p:nvPr/>
        </p:nvPicPr>
        <p:blipFill>
          <a:blip r:embed="rId2"/>
          <a:srcRect/>
          <a:stretch>
            <a:fillRect/>
          </a:stretch>
        </p:blipFill>
        <p:spPr bwMode="auto">
          <a:xfrm>
            <a:off x="539750" y="0"/>
            <a:ext cx="7667625" cy="5751513"/>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68313" y="-171450"/>
            <a:ext cx="8229600" cy="1143000"/>
          </a:xfrm>
        </p:spPr>
        <p:txBody>
          <a:bodyPr/>
          <a:lstStyle/>
          <a:p>
            <a:r>
              <a:rPr lang="ru-RU" sz="4000"/>
              <a:t>Корзинное</a:t>
            </a:r>
            <a:r>
              <a:rPr lang="en-US" sz="4000"/>
              <a:t> </a:t>
            </a:r>
            <a:r>
              <a:rPr lang="ru-RU" sz="4000"/>
              <a:t>здание</a:t>
            </a:r>
            <a:r>
              <a:rPr lang="en-US" sz="4000"/>
              <a:t> </a:t>
            </a:r>
            <a:r>
              <a:rPr lang="ru-RU" sz="4000"/>
              <a:t>, США</a:t>
            </a:r>
          </a:p>
        </p:txBody>
      </p:sp>
      <p:pic>
        <p:nvPicPr>
          <p:cNvPr id="31748" name="Picture 4" descr="sba-10"/>
          <p:cNvPicPr>
            <a:picLocks noGrp="1" noChangeAspect="1" noChangeArrowheads="1"/>
          </p:cNvPicPr>
          <p:nvPr>
            <p:ph type="body" idx="1"/>
          </p:nvPr>
        </p:nvPicPr>
        <p:blipFill>
          <a:blip r:embed="rId2"/>
          <a:srcRect/>
          <a:stretch>
            <a:fillRect/>
          </a:stretch>
        </p:blipFill>
        <p:spPr>
          <a:xfrm>
            <a:off x="250825" y="750888"/>
            <a:ext cx="8569325" cy="6107112"/>
          </a:xfrm>
          <a:noFill/>
          <a:ln/>
        </p:spPr>
      </p:pic>
    </p:spTree>
  </p:cSld>
  <p:clrMapOvr>
    <a:masterClrMapping/>
  </p:clrMapOvr>
  <p:transition>
    <p:cover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68313" y="0"/>
            <a:ext cx="8229600" cy="1143000"/>
          </a:xfrm>
        </p:spPr>
        <p:txBody>
          <a:bodyPr/>
          <a:lstStyle/>
          <a:p>
            <a:r>
              <a:rPr lang="ru-RU" sz="4000"/>
              <a:t>Дом камень, Португалия</a:t>
            </a:r>
          </a:p>
        </p:txBody>
      </p:sp>
      <p:pic>
        <p:nvPicPr>
          <p:cNvPr id="32772" name="Picture 4" descr="sba-10"/>
          <p:cNvPicPr>
            <a:picLocks noGrp="1" noChangeAspect="1" noChangeArrowheads="1"/>
          </p:cNvPicPr>
          <p:nvPr>
            <p:ph type="body" idx="1"/>
          </p:nvPr>
        </p:nvPicPr>
        <p:blipFill>
          <a:blip r:embed="rId2"/>
          <a:srcRect/>
          <a:stretch>
            <a:fillRect/>
          </a:stretch>
        </p:blipFill>
        <p:spPr>
          <a:xfrm>
            <a:off x="539750" y="946150"/>
            <a:ext cx="7920038" cy="5940425"/>
          </a:xfrm>
          <a:noFill/>
          <a:ln/>
        </p:spPr>
      </p:pic>
    </p:spTree>
  </p:cSld>
  <p:clrMapOvr>
    <a:masterClrMapping/>
  </p:clrMapOvr>
  <p:transition>
    <p:cover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356100" y="274638"/>
            <a:ext cx="4330700" cy="1143000"/>
          </a:xfrm>
        </p:spPr>
        <p:txBody>
          <a:bodyPr/>
          <a:lstStyle/>
          <a:p>
            <a:r>
              <a:rPr lang="ru-RU" sz="4000" i="1"/>
              <a:t>Штаб-квартира CCTV в Китае</a:t>
            </a:r>
          </a:p>
        </p:txBody>
      </p:sp>
      <p:sp>
        <p:nvSpPr>
          <p:cNvPr id="19459" name="Rectangle 3"/>
          <p:cNvSpPr>
            <a:spLocks noGrp="1" noChangeArrowheads="1"/>
          </p:cNvSpPr>
          <p:nvPr>
            <p:ph type="body" idx="1"/>
          </p:nvPr>
        </p:nvSpPr>
        <p:spPr>
          <a:xfrm>
            <a:off x="4211638" y="1600200"/>
            <a:ext cx="4475162" cy="4525963"/>
          </a:xfrm>
        </p:spPr>
        <p:txBody>
          <a:bodyPr/>
          <a:lstStyle/>
          <a:p>
            <a:pPr algn="ctr">
              <a:buFontTx/>
              <a:buNone/>
            </a:pPr>
            <a:r>
              <a:rPr lang="ru-RU"/>
              <a:t>Это здание стало очередным невероятным дополнением к Пекинскому пейзажу, и его открытие планировалось как раз к Олимпийским Играм в 2008-м году </a:t>
            </a:r>
          </a:p>
        </p:txBody>
      </p:sp>
      <p:pic>
        <p:nvPicPr>
          <p:cNvPr id="19460" name="Picture 4" descr="Проект штаб-квартиры CCTV в Китае"/>
          <p:cNvPicPr>
            <a:picLocks noChangeAspect="1" noChangeArrowheads="1"/>
          </p:cNvPicPr>
          <p:nvPr/>
        </p:nvPicPr>
        <p:blipFill>
          <a:blip r:embed="rId2"/>
          <a:srcRect/>
          <a:stretch>
            <a:fillRect/>
          </a:stretch>
        </p:blipFill>
        <p:spPr bwMode="auto">
          <a:xfrm>
            <a:off x="0" y="0"/>
            <a:ext cx="4170363" cy="6858000"/>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endParaRPr lang="ru-RU"/>
          </a:p>
        </p:txBody>
      </p:sp>
      <p:sp>
        <p:nvSpPr>
          <p:cNvPr id="18435" name="Rectangle 3"/>
          <p:cNvSpPr>
            <a:spLocks noGrp="1" noChangeArrowheads="1"/>
          </p:cNvSpPr>
          <p:nvPr>
            <p:ph type="body" idx="1"/>
          </p:nvPr>
        </p:nvSpPr>
        <p:spPr/>
        <p:txBody>
          <a:bodyPr/>
          <a:lstStyle/>
          <a:p>
            <a:endParaRPr lang="ru-RU"/>
          </a:p>
        </p:txBody>
      </p:sp>
      <p:pic>
        <p:nvPicPr>
          <p:cNvPr id="18436" name="Picture 4" descr="Проект штаб-квартиры CCTV в Китае"/>
          <p:cNvPicPr>
            <a:picLocks noChangeAspect="1" noChangeArrowheads="1"/>
          </p:cNvPicPr>
          <p:nvPr/>
        </p:nvPicPr>
        <p:blipFill>
          <a:blip r:embed="rId2">
            <a:lum contrast="18000"/>
          </a:blip>
          <a:srcRect/>
          <a:stretch>
            <a:fillRect/>
          </a:stretch>
        </p:blipFill>
        <p:spPr bwMode="auto">
          <a:xfrm>
            <a:off x="0" y="0"/>
            <a:ext cx="9324975" cy="6858000"/>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descr="245005"/>
          <p:cNvPicPr>
            <a:picLocks noChangeAspect="1" noChangeArrowheads="1" noCrop="1"/>
          </p:cNvPicPr>
          <p:nvPr/>
        </p:nvPicPr>
        <p:blipFill>
          <a:blip r:embed="rId2"/>
          <a:srcRect/>
          <a:stretch>
            <a:fillRect/>
          </a:stretch>
        </p:blipFill>
        <p:spPr bwMode="auto">
          <a:xfrm>
            <a:off x="-2341563" y="2459038"/>
            <a:ext cx="12023726" cy="4398962"/>
          </a:xfrm>
          <a:prstGeom prst="rect">
            <a:avLst/>
          </a:prstGeom>
          <a:noFill/>
        </p:spPr>
      </p:pic>
      <p:sp>
        <p:nvSpPr>
          <p:cNvPr id="26629" name="WordArt 5"/>
          <p:cNvSpPr>
            <a:spLocks noChangeArrowheads="1" noChangeShapeType="1" noTextEdit="1"/>
          </p:cNvSpPr>
          <p:nvPr/>
        </p:nvSpPr>
        <p:spPr bwMode="auto">
          <a:xfrm>
            <a:off x="1042988" y="1628775"/>
            <a:ext cx="7058025" cy="3384550"/>
          </a:xfrm>
          <a:prstGeom prst="rect">
            <a:avLst/>
          </a:prstGeom>
        </p:spPr>
        <p:txBody>
          <a:bodyPr spcFirstLastPara="1" wrap="none" fromWordArt="1">
            <a:prstTxWarp prst="textArchUp">
              <a:avLst>
                <a:gd name="adj" fmla="val 10800000"/>
              </a:avLst>
            </a:prstTxWarp>
          </a:bodyPr>
          <a:lstStyle/>
          <a:p>
            <a:pPr algn="ctr"/>
            <a:r>
              <a:rPr lang="ru-RU" sz="3600" kern="10">
                <a:ln w="9525">
                  <a:solidFill>
                    <a:srgbClr val="000000"/>
                  </a:solidFill>
                  <a:round/>
                  <a:headEnd/>
                  <a:tailEnd/>
                </a:ln>
                <a:solidFill>
                  <a:srgbClr val="000000"/>
                </a:solidFill>
                <a:latin typeface="Arial"/>
                <a:cs typeface="Arial"/>
              </a:rPr>
              <a:t>ПРОЕКТЫ БУДУЩЕГО</a:t>
            </a:r>
          </a:p>
        </p:txBody>
      </p:sp>
    </p:spTree>
  </p:cSld>
  <p:clrMapOvr>
    <a:masterClrMapping/>
  </p:clrMapOvr>
  <p:transition>
    <p:cover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357158" y="500042"/>
            <a:ext cx="8286808" cy="51706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000" b="1" i="0" u="sng" strike="noStrike" cap="none" normalizeH="0" baseline="0" dirty="0" smtClean="0">
                <a:ln>
                  <a:noFill/>
                </a:ln>
                <a:solidFill>
                  <a:schemeClr val="tx1"/>
                </a:solidFill>
                <a:effectLst/>
                <a:latin typeface="Arial" pitchFamily="34" charset="0"/>
                <a:ea typeface="Times New Roman" pitchFamily="18" charset="0"/>
              </a:rPr>
              <a:t>Ход урока: </a:t>
            </a: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latin typeface="Arial" pitchFamily="34" charset="0"/>
                <a:ea typeface="Times New Roman" pitchFamily="18" charset="0"/>
              </a:rPr>
              <a:t>1.  Организационный момент.</a:t>
            </a: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rPr>
              <a:t>Приветствие уч-ся, наличие уч-ся на уроке, их готовность к уроку.</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latin typeface="Arial" pitchFamily="34" charset="0"/>
                <a:ea typeface="Times New Roman" pitchFamily="18" charset="0"/>
              </a:rPr>
              <a:t>2.  Вхождение в тему </a:t>
            </a: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1" i="1" u="none" strike="noStrike" cap="none" normalizeH="0" baseline="0" dirty="0" smtClean="0">
                <a:ln>
                  <a:noFill/>
                </a:ln>
                <a:solidFill>
                  <a:schemeClr val="tx1"/>
                </a:solidFill>
                <a:effectLst/>
                <a:latin typeface="Arial" pitchFamily="34" charset="0"/>
                <a:ea typeface="Times New Roman" pitchFamily="18" charset="0"/>
              </a:rPr>
              <a:t>1) слайд 2 </a:t>
            </a: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1" i="1" u="none" strike="noStrike" cap="none" normalizeH="0" baseline="0" dirty="0" smtClean="0">
                <a:ln>
                  <a:noFill/>
                </a:ln>
                <a:solidFill>
                  <a:schemeClr val="tx1"/>
                </a:solidFill>
                <a:effectLst/>
                <a:latin typeface="Arial" pitchFamily="34" charset="0"/>
                <a:ea typeface="Times New Roman" pitchFamily="18" charset="0"/>
              </a:rPr>
              <a:t> Проблемный вопрос:</a:t>
            </a:r>
            <a:r>
              <a:rPr kumimoji="0" lang="ru-RU" sz="1000" b="0" i="0" u="none" strike="noStrike" cap="none" normalizeH="0" baseline="0" dirty="0" smtClean="0">
                <a:ln>
                  <a:noFill/>
                </a:ln>
                <a:solidFill>
                  <a:schemeClr val="tx1"/>
                </a:solidFill>
                <a:effectLst/>
                <a:latin typeface="Arial" pitchFamily="34" charset="0"/>
                <a:ea typeface="Times New Roman" pitchFamily="18" charset="0"/>
              </a:rPr>
              <a:t>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rPr>
              <a:t>- Ребята, как вы считаете архитектура будущего уже реальность?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dirty="0" smtClean="0">
                <a:ln>
                  <a:noFill/>
                </a:ln>
                <a:solidFill>
                  <a:schemeClr val="tx1"/>
                </a:solidFill>
                <a:effectLst/>
                <a:latin typeface="Arial" pitchFamily="34" charset="0"/>
                <a:ea typeface="Times New Roman" pitchFamily="18" charset="0"/>
              </a:rPr>
              <a:t>Ответы учащихся.</a:t>
            </a: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rPr>
              <a:t> Итак, ответы разные. Кто-то из вас считает, да, кто-то нет. Давайте, постараемся найти  ответ  к концу нашего урока, темой которого и станет этот вопрос.</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1" i="1" u="none" strike="noStrike" cap="none" normalizeH="0" baseline="0" dirty="0" smtClean="0">
                <a:ln>
                  <a:noFill/>
                </a:ln>
                <a:solidFill>
                  <a:schemeClr val="tx1"/>
                </a:solidFill>
                <a:effectLst/>
                <a:latin typeface="Arial" pitchFamily="34" charset="0"/>
                <a:ea typeface="Times New Roman" pitchFamily="18" charset="0"/>
              </a:rPr>
              <a:t>2) слайд 3</a:t>
            </a: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1" i="1" u="none" strike="noStrike" cap="none" normalizeH="0" baseline="0" dirty="0" smtClean="0">
                <a:ln>
                  <a:noFill/>
                </a:ln>
                <a:solidFill>
                  <a:schemeClr val="tx1"/>
                </a:solidFill>
                <a:effectLst/>
                <a:latin typeface="Arial" pitchFamily="34" charset="0"/>
                <a:ea typeface="Times New Roman" pitchFamily="18" charset="0"/>
              </a:rPr>
              <a:t>Сообщение темы и цели урока.</a:t>
            </a: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t"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rgbClr val="000000"/>
                </a:solidFill>
                <a:effectLst/>
                <a:latin typeface="Arial" pitchFamily="34" charset="0"/>
                <a:ea typeface="Times New Roman" pitchFamily="18" charset="0"/>
              </a:rPr>
              <a:t>3. Беседа</a:t>
            </a: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t"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Arial" pitchFamily="34" charset="0"/>
                <a:ea typeface="Times New Roman" pitchFamily="18" charset="0"/>
              </a:rPr>
              <a:t>   Путешествуя ежедневно по типовым городским кварталам, утопая в серости и обыденности, трудно предположить, что где-то существуют невероятные архитектурные сооружения, построенные по новейшим технологиям, поражающие воображение не только простых обывателей, но и специалистов. Не вериться? Мой рассказ убедит Вас в этом. Итак, путешествие начинается…</a:t>
            </a: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t"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rgbClr val="000000"/>
                </a:solidFill>
                <a:effectLst/>
                <a:latin typeface="Arial" pitchFamily="34" charset="0"/>
                <a:ea typeface="Times New Roman" pitchFamily="18" charset="0"/>
              </a:rPr>
              <a:t>Слайд 4 </a:t>
            </a: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t"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Arial" pitchFamily="34" charset="0"/>
                <a:ea typeface="Times New Roman" pitchFamily="18" charset="0"/>
              </a:rPr>
              <a:t>    С чего началась новая эра в архитектуре и строительстве? Что послужило толчком к бурному развитию этих направлений? Конечно, компьютерные технологии. </a:t>
            </a: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t"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rgbClr val="000000"/>
                </a:solidFill>
                <a:effectLst/>
                <a:latin typeface="Arial" pitchFamily="34" charset="0"/>
                <a:ea typeface="Times New Roman" pitchFamily="18" charset="0"/>
              </a:rPr>
              <a:t>Слайд 5</a:t>
            </a: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t"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Arial" pitchFamily="34" charset="0"/>
                <a:ea typeface="Times New Roman" pitchFamily="18" charset="0"/>
              </a:rPr>
              <a:t>      Впервые их применил на практике американский архитектор Франк </a:t>
            </a:r>
            <a:r>
              <a:rPr kumimoji="0" lang="ru-RU" sz="1000" b="0" i="0" u="none" strike="noStrike" cap="none" normalizeH="0" baseline="0" dirty="0" err="1" smtClean="0">
                <a:ln>
                  <a:noFill/>
                </a:ln>
                <a:solidFill>
                  <a:srgbClr val="000000"/>
                </a:solidFill>
                <a:effectLst/>
                <a:latin typeface="Arial" pitchFamily="34" charset="0"/>
                <a:ea typeface="Times New Roman" pitchFamily="18" charset="0"/>
              </a:rPr>
              <a:t>Гери</a:t>
            </a:r>
            <a:r>
              <a:rPr kumimoji="0" lang="ru-RU" sz="1000" b="0" i="0" u="none" strike="noStrike" cap="none" normalizeH="0" baseline="0" dirty="0" smtClean="0">
                <a:ln>
                  <a:noFill/>
                </a:ln>
                <a:solidFill>
                  <a:srgbClr val="000000"/>
                </a:solidFill>
                <a:effectLst/>
                <a:latin typeface="Arial" pitchFamily="34" charset="0"/>
                <a:ea typeface="Times New Roman" pitchFamily="18" charset="0"/>
              </a:rPr>
              <a:t>, спроектировавший знаменитый ныне, музей </a:t>
            </a:r>
            <a:r>
              <a:rPr kumimoji="0" lang="ru-RU" sz="1000" b="0" i="0" u="none" strike="noStrike" cap="none" normalizeH="0" baseline="0" dirty="0" err="1" smtClean="0">
                <a:ln>
                  <a:noFill/>
                </a:ln>
                <a:solidFill>
                  <a:srgbClr val="000000"/>
                </a:solidFill>
                <a:effectLst/>
                <a:latin typeface="Arial" pitchFamily="34" charset="0"/>
                <a:ea typeface="Times New Roman" pitchFamily="18" charset="0"/>
              </a:rPr>
              <a:t>Гоггенхайма</a:t>
            </a:r>
            <a:r>
              <a:rPr kumimoji="0" lang="ru-RU" sz="1000" b="0" i="0" u="none" strike="noStrike" cap="none" normalizeH="0" baseline="0" dirty="0" smtClean="0">
                <a:ln>
                  <a:noFill/>
                </a:ln>
                <a:solidFill>
                  <a:srgbClr val="000000"/>
                </a:solidFill>
                <a:effectLst/>
                <a:latin typeface="Arial" pitchFamily="34" charset="0"/>
                <a:ea typeface="Times New Roman" pitchFamily="18" charset="0"/>
              </a:rPr>
              <a:t> в испанском городе Бильбао. Здание имеет весьма необычную форму. Кому-то оно напоминает раскрывающийся бутон диковинного цветка, некоторые видят гигантского моллюска, другие же прагматично называют строение раскручивающейся спиралью. Музей внутри представляет собой огромный лабиринт, в котором можно блуждать хоть целый день напролет. Светлые изогнутые стены, хромированные детали и огромные витражные окна зрительно расширяют пространство. Снаружи здание покрыто тонкими листами титана, их формы настолько органично вписываются в окружающий пейзаж – холмы и реку, что издалека музей можно принять за живое существо, либо растение.</a:t>
            </a: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Arial" pitchFamily="34" charset="0"/>
                <a:ea typeface="Times New Roman" pitchFamily="18" charset="0"/>
              </a:rPr>
              <a:t>Такое «</a:t>
            </a:r>
            <a:r>
              <a:rPr kumimoji="0" lang="ru-RU" sz="1000" b="0" i="0" u="none" strike="noStrike" cap="none" normalizeH="0" baseline="0" dirty="0" err="1" smtClean="0">
                <a:ln>
                  <a:noFill/>
                </a:ln>
                <a:solidFill>
                  <a:srgbClr val="000000"/>
                </a:solidFill>
                <a:effectLst/>
                <a:latin typeface="Arial" pitchFamily="34" charset="0"/>
                <a:ea typeface="Times New Roman" pitchFamily="18" charset="0"/>
              </a:rPr>
              <a:t>биоморфное</a:t>
            </a:r>
            <a:r>
              <a:rPr kumimoji="0" lang="ru-RU" sz="1000" b="0" i="0" u="none" strike="noStrike" cap="none" normalizeH="0" baseline="0" dirty="0" smtClean="0">
                <a:ln>
                  <a:noFill/>
                </a:ln>
                <a:solidFill>
                  <a:srgbClr val="000000"/>
                </a:solidFill>
                <a:effectLst/>
                <a:latin typeface="Arial" pitchFamily="34" charset="0"/>
                <a:ea typeface="Times New Roman" pitchFamily="18" charset="0"/>
              </a:rPr>
              <a:t>» направление в архитектуре вот уже более десяти лет набирает обороты, воплощаясь во все новых шедеврах. Современные технологии строительства и, правда, делают эти здания почти «живыми». Затейливые изгибы конструкций стали возможны благодаря компьютерному проектированию и передовым строительным материалам. Теперь можно создавать здания любой геометрической формы.</a:t>
            </a:r>
            <a:r>
              <a:rPr kumimoji="0" lang="ru-RU" sz="1000" b="0" i="0" u="none" strike="noStrike" cap="none" normalizeH="0" baseline="0" dirty="0" smtClean="0">
                <a:ln>
                  <a:noFill/>
                </a:ln>
                <a:solidFill>
                  <a:srgbClr val="000000"/>
                </a:solidFill>
                <a:effectLst/>
                <a:latin typeface="Comic Sans MS" pitchFamily="66" charset="0"/>
                <a:ea typeface="Times New Roman" pitchFamily="18" charset="0"/>
              </a:rPr>
              <a:t> </a:t>
            </a: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Comic Sans MS" pitchFamily="66" charset="0"/>
                <a:ea typeface="Times New Roman" pitchFamily="18" charset="0"/>
              </a:rPr>
              <a:t>   </a:t>
            </a:r>
            <a:r>
              <a:rPr kumimoji="0" lang="ru-RU" sz="1000" b="0" i="0" u="none" strike="noStrike" cap="none" normalizeH="0" baseline="0" dirty="0" smtClean="0">
                <a:ln>
                  <a:noFill/>
                </a:ln>
                <a:solidFill>
                  <a:schemeClr val="tx1"/>
                </a:solidFill>
                <a:effectLst/>
                <a:latin typeface="Arial" pitchFamily="34" charset="0"/>
                <a:ea typeface="Times New Roman" pitchFamily="18" charset="0"/>
              </a:rPr>
              <a:t>На сегодняшний день недостаточно построить простое и функциональное здание, оно должно привлекать к себе внимание необычным дизайном, невиданным ранее архитектурным трюком, быть больше или выше своих предшественников.</a:t>
            </a:r>
            <a:endParaRPr kumimoji="0" lang="ru-RU" sz="10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cover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924300" y="260350"/>
            <a:ext cx="4546600" cy="1143000"/>
          </a:xfrm>
        </p:spPr>
        <p:txBody>
          <a:bodyPr/>
          <a:lstStyle/>
          <a:p>
            <a:r>
              <a:rPr lang="ru-RU" sz="3600"/>
              <a:t>Проект Русской Башни в России</a:t>
            </a:r>
          </a:p>
        </p:txBody>
      </p:sp>
      <p:sp>
        <p:nvSpPr>
          <p:cNvPr id="23555" name="Rectangle 3"/>
          <p:cNvSpPr>
            <a:spLocks noGrp="1" noChangeArrowheads="1"/>
          </p:cNvSpPr>
          <p:nvPr>
            <p:ph type="body" idx="1"/>
          </p:nvPr>
        </p:nvSpPr>
        <p:spPr>
          <a:xfrm>
            <a:off x="3563938" y="2060575"/>
            <a:ext cx="5051425" cy="4568825"/>
          </a:xfrm>
        </p:spPr>
        <p:txBody>
          <a:bodyPr/>
          <a:lstStyle/>
          <a:p>
            <a:pPr algn="ctr">
              <a:buFontTx/>
              <a:buNone/>
            </a:pPr>
            <a:r>
              <a:rPr lang="ru-RU"/>
              <a:t>Башня строится в России. А точнее, в Москве. Построить ее планируют к 2012-му году, здание  будет самым высоким в Европе </a:t>
            </a:r>
          </a:p>
        </p:txBody>
      </p:sp>
      <p:pic>
        <p:nvPicPr>
          <p:cNvPr id="23556" name="Picture 4" descr="Проект Русской Башни в России"/>
          <p:cNvPicPr>
            <a:picLocks noChangeAspect="1" noChangeArrowheads="1"/>
          </p:cNvPicPr>
          <p:nvPr/>
        </p:nvPicPr>
        <p:blipFill>
          <a:blip r:embed="rId2"/>
          <a:srcRect/>
          <a:stretch>
            <a:fillRect/>
          </a:stretch>
        </p:blipFill>
        <p:spPr bwMode="auto">
          <a:xfrm>
            <a:off x="0" y="0"/>
            <a:ext cx="3924300" cy="6858000"/>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ru-RU" sz="4000"/>
              <a:t>Проект Русской Башни в Москве</a:t>
            </a:r>
          </a:p>
        </p:txBody>
      </p:sp>
      <p:pic>
        <p:nvPicPr>
          <p:cNvPr id="14340" name="Picture 4" descr="Проект Русской Башни в Москве"/>
          <p:cNvPicPr>
            <a:picLocks noChangeAspect="1" noChangeArrowheads="1"/>
          </p:cNvPicPr>
          <p:nvPr/>
        </p:nvPicPr>
        <p:blipFill>
          <a:blip r:embed="rId2"/>
          <a:srcRect/>
          <a:stretch>
            <a:fillRect/>
          </a:stretch>
        </p:blipFill>
        <p:spPr bwMode="auto">
          <a:xfrm>
            <a:off x="0" y="1341438"/>
            <a:ext cx="9144000" cy="5516562"/>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body" idx="1"/>
          </p:nvPr>
        </p:nvSpPr>
        <p:spPr>
          <a:xfrm>
            <a:off x="5580063" y="188913"/>
            <a:ext cx="3563937" cy="5937250"/>
          </a:xfrm>
        </p:spPr>
        <p:txBody>
          <a:bodyPr/>
          <a:lstStyle/>
          <a:p>
            <a:pPr algn="ctr">
              <a:buFontTx/>
              <a:buNone/>
            </a:pPr>
            <a:r>
              <a:rPr lang="ru-RU" sz="4000"/>
              <a:t>Проект небоскреба</a:t>
            </a:r>
          </a:p>
          <a:p>
            <a:pPr algn="ctr">
              <a:buFontTx/>
              <a:buNone/>
            </a:pPr>
            <a:r>
              <a:rPr lang="ru-RU" sz="4000"/>
              <a:t>Aqua в США планируется завершить в 2009 году</a:t>
            </a:r>
          </a:p>
        </p:txBody>
      </p:sp>
      <p:pic>
        <p:nvPicPr>
          <p:cNvPr id="15364" name="Picture 4" descr="Проект Aqua в США"/>
          <p:cNvPicPr>
            <a:picLocks noChangeAspect="1" noChangeArrowheads="1"/>
          </p:cNvPicPr>
          <p:nvPr/>
        </p:nvPicPr>
        <p:blipFill>
          <a:blip r:embed="rId2"/>
          <a:srcRect/>
          <a:stretch>
            <a:fillRect/>
          </a:stretch>
        </p:blipFill>
        <p:spPr bwMode="auto">
          <a:xfrm>
            <a:off x="2124075" y="0"/>
            <a:ext cx="3716338" cy="6858000"/>
          </a:xfrm>
          <a:prstGeom prst="rect">
            <a:avLst/>
          </a:prstGeom>
          <a:noFill/>
          <a:ln w="9525">
            <a:noFill/>
            <a:miter lim="800000"/>
            <a:headEnd/>
            <a:tailEnd/>
          </a:ln>
        </p:spPr>
      </p:pic>
      <p:pic>
        <p:nvPicPr>
          <p:cNvPr id="15365" name="Picture 5" descr="Проект Aqua в США"/>
          <p:cNvPicPr>
            <a:picLocks noChangeAspect="1" noChangeArrowheads="1"/>
          </p:cNvPicPr>
          <p:nvPr/>
        </p:nvPicPr>
        <p:blipFill>
          <a:blip r:embed="rId3"/>
          <a:srcRect/>
          <a:stretch>
            <a:fillRect/>
          </a:stretch>
        </p:blipFill>
        <p:spPr bwMode="auto">
          <a:xfrm>
            <a:off x="0" y="476250"/>
            <a:ext cx="2444750" cy="5876925"/>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003800" y="274638"/>
            <a:ext cx="3683000" cy="1143000"/>
          </a:xfrm>
        </p:spPr>
        <p:txBody>
          <a:bodyPr/>
          <a:lstStyle/>
          <a:p>
            <a:r>
              <a:rPr lang="ru-RU" sz="3600"/>
              <a:t>Проект Chicago Spire в США</a:t>
            </a:r>
          </a:p>
        </p:txBody>
      </p:sp>
      <p:sp>
        <p:nvSpPr>
          <p:cNvPr id="17411" name="Rectangle 3"/>
          <p:cNvSpPr>
            <a:spLocks noGrp="1" noChangeArrowheads="1"/>
          </p:cNvSpPr>
          <p:nvPr>
            <p:ph type="body" idx="1"/>
          </p:nvPr>
        </p:nvSpPr>
        <p:spPr>
          <a:xfrm>
            <a:off x="4643438" y="1341438"/>
            <a:ext cx="4186237" cy="5173662"/>
          </a:xfrm>
        </p:spPr>
        <p:txBody>
          <a:bodyPr/>
          <a:lstStyle/>
          <a:p>
            <a:pPr algn="ctr">
              <a:buFontTx/>
              <a:buNone/>
            </a:pPr>
            <a:r>
              <a:rPr lang="ru-RU"/>
              <a:t>Феноменальный шпиль, который построят в Чикаго в 2010-м году, станет самым высоким жилым зданием в мире, и самым высоким строением в западном полушарии </a:t>
            </a:r>
          </a:p>
        </p:txBody>
      </p:sp>
      <p:pic>
        <p:nvPicPr>
          <p:cNvPr id="17412" name="Picture 4" descr="Проект Chicago Spire в США"/>
          <p:cNvPicPr>
            <a:picLocks noChangeAspect="1" noChangeArrowheads="1"/>
          </p:cNvPicPr>
          <p:nvPr/>
        </p:nvPicPr>
        <p:blipFill>
          <a:blip r:embed="rId2"/>
          <a:srcRect/>
          <a:stretch>
            <a:fillRect/>
          </a:stretch>
        </p:blipFill>
        <p:spPr bwMode="auto">
          <a:xfrm>
            <a:off x="0" y="0"/>
            <a:ext cx="4224338" cy="6858000"/>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endParaRPr lang="ru-RU"/>
          </a:p>
        </p:txBody>
      </p:sp>
      <p:sp>
        <p:nvSpPr>
          <p:cNvPr id="16387" name="Rectangle 3"/>
          <p:cNvSpPr>
            <a:spLocks noGrp="1" noChangeArrowheads="1"/>
          </p:cNvSpPr>
          <p:nvPr>
            <p:ph type="body" idx="1"/>
          </p:nvPr>
        </p:nvSpPr>
        <p:spPr/>
        <p:txBody>
          <a:bodyPr/>
          <a:lstStyle/>
          <a:p>
            <a:endParaRPr lang="ru-RU"/>
          </a:p>
        </p:txBody>
      </p:sp>
      <p:pic>
        <p:nvPicPr>
          <p:cNvPr id="16388" name="Picture 4" descr="Проект Chicago Spire в США"/>
          <p:cNvPicPr>
            <a:picLocks noChangeAspect="1" noChangeArrowheads="1"/>
          </p:cNvPicPr>
          <p:nvPr/>
        </p:nvPicPr>
        <p:blipFill>
          <a:blip r:embed="rId2"/>
          <a:srcRect/>
          <a:stretch>
            <a:fillRect/>
          </a:stretch>
        </p:blipFill>
        <p:spPr bwMode="auto">
          <a:xfrm>
            <a:off x="0" y="0"/>
            <a:ext cx="9144000" cy="7315200"/>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5580063" y="274638"/>
            <a:ext cx="3106737" cy="1143000"/>
          </a:xfrm>
        </p:spPr>
        <p:txBody>
          <a:bodyPr/>
          <a:lstStyle/>
          <a:p>
            <a:r>
              <a:rPr lang="ru-RU" sz="3600"/>
              <a:t>Проект отеля Regatta в Джакарте</a:t>
            </a:r>
          </a:p>
        </p:txBody>
      </p:sp>
      <p:sp>
        <p:nvSpPr>
          <p:cNvPr id="20483" name="Rectangle 3"/>
          <p:cNvSpPr>
            <a:spLocks noGrp="1" noChangeArrowheads="1"/>
          </p:cNvSpPr>
          <p:nvPr>
            <p:ph type="body" idx="1"/>
          </p:nvPr>
        </p:nvSpPr>
        <p:spPr>
          <a:xfrm>
            <a:off x="5580063" y="2349500"/>
            <a:ext cx="3384550" cy="4824413"/>
          </a:xfrm>
        </p:spPr>
        <p:txBody>
          <a:bodyPr/>
          <a:lstStyle/>
          <a:p>
            <a:pPr algn="ctr">
              <a:buFontTx/>
              <a:buNone/>
            </a:pPr>
            <a:r>
              <a:rPr lang="ru-RU"/>
              <a:t>Десять маленьких зданий - это парусные лодки, а большое - маяк. </a:t>
            </a:r>
          </a:p>
        </p:txBody>
      </p:sp>
      <p:pic>
        <p:nvPicPr>
          <p:cNvPr id="20484" name="Picture 4" descr="Проект отеля Regatta в Индии"/>
          <p:cNvPicPr>
            <a:picLocks noChangeAspect="1" noChangeArrowheads="1"/>
          </p:cNvPicPr>
          <p:nvPr/>
        </p:nvPicPr>
        <p:blipFill>
          <a:blip r:embed="rId2"/>
          <a:srcRect/>
          <a:stretch>
            <a:fillRect/>
          </a:stretch>
        </p:blipFill>
        <p:spPr bwMode="auto">
          <a:xfrm>
            <a:off x="0" y="0"/>
            <a:ext cx="5472113" cy="6858000"/>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endParaRPr lang="ru-RU"/>
          </a:p>
        </p:txBody>
      </p:sp>
      <p:sp>
        <p:nvSpPr>
          <p:cNvPr id="21507" name="Rectangle 3"/>
          <p:cNvSpPr>
            <a:spLocks noGrp="1" noChangeArrowheads="1"/>
          </p:cNvSpPr>
          <p:nvPr>
            <p:ph type="body" idx="1"/>
          </p:nvPr>
        </p:nvSpPr>
        <p:spPr/>
        <p:txBody>
          <a:bodyPr/>
          <a:lstStyle/>
          <a:p>
            <a:endParaRPr lang="ru-RU"/>
          </a:p>
        </p:txBody>
      </p:sp>
      <p:pic>
        <p:nvPicPr>
          <p:cNvPr id="21508" name="Picture 4" descr="Проект отеля Regatta в Джакарте"/>
          <p:cNvPicPr>
            <a:picLocks noChangeAspect="1" noChangeArrowheads="1"/>
          </p:cNvPicPr>
          <p:nvPr/>
        </p:nvPicPr>
        <p:blipFill>
          <a:blip r:embed="rId2"/>
          <a:srcRect/>
          <a:stretch>
            <a:fillRect/>
          </a:stretch>
        </p:blipFill>
        <p:spPr bwMode="auto">
          <a:xfrm>
            <a:off x="0" y="0"/>
            <a:ext cx="9540875" cy="6858000"/>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859338" y="274638"/>
            <a:ext cx="3827462" cy="1143000"/>
          </a:xfrm>
        </p:spPr>
        <p:txBody>
          <a:bodyPr/>
          <a:lstStyle/>
          <a:p>
            <a:r>
              <a:rPr lang="ru-RU" sz="3600"/>
              <a:t>Проект жилого дома Antilla в Индии</a:t>
            </a:r>
          </a:p>
        </p:txBody>
      </p:sp>
      <p:sp>
        <p:nvSpPr>
          <p:cNvPr id="22531" name="Rectangle 3"/>
          <p:cNvSpPr>
            <a:spLocks noGrp="1" noChangeArrowheads="1"/>
          </p:cNvSpPr>
          <p:nvPr>
            <p:ph type="body" idx="1"/>
          </p:nvPr>
        </p:nvSpPr>
        <p:spPr>
          <a:xfrm>
            <a:off x="4356100" y="2060575"/>
            <a:ext cx="4787900" cy="4065588"/>
          </a:xfrm>
        </p:spPr>
        <p:txBody>
          <a:bodyPr/>
          <a:lstStyle/>
          <a:p>
            <a:pPr algn="ctr">
              <a:buFontTx/>
              <a:buNone/>
            </a:pPr>
            <a:r>
              <a:rPr lang="ru-RU" sz="2800"/>
              <a:t>После первоначального шока от этого здания, который чем-то напоминает подставку для CD-дисков из Икеи, становится понятно, что это здание вполне может стать уникальной зеленой частью архитектуры города </a:t>
            </a:r>
          </a:p>
        </p:txBody>
      </p:sp>
      <p:pic>
        <p:nvPicPr>
          <p:cNvPr id="22532" name="Picture 4" descr="Проект жилого дома Antilla в Индии"/>
          <p:cNvPicPr>
            <a:picLocks noChangeAspect="1" noChangeArrowheads="1"/>
          </p:cNvPicPr>
          <p:nvPr/>
        </p:nvPicPr>
        <p:blipFill>
          <a:blip r:embed="rId2"/>
          <a:srcRect/>
          <a:stretch>
            <a:fillRect/>
          </a:stretch>
        </p:blipFill>
        <p:spPr bwMode="auto">
          <a:xfrm>
            <a:off x="0" y="0"/>
            <a:ext cx="4618038" cy="6858000"/>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519113" y="188913"/>
            <a:ext cx="8624887" cy="2563812"/>
          </a:xfrm>
        </p:spPr>
        <p:txBody>
          <a:bodyPr/>
          <a:lstStyle/>
          <a:p>
            <a:r>
              <a:rPr lang="ru-RU" sz="3600"/>
              <a:t/>
            </a:r>
            <a:br>
              <a:rPr lang="ru-RU" sz="3600"/>
            </a:br>
            <a:r>
              <a:rPr lang="ru-RU" sz="3200"/>
              <a:t>Проект городского центра Penang в Малайзии</a:t>
            </a:r>
            <a:br>
              <a:rPr lang="ru-RU" sz="3200"/>
            </a:br>
            <a:r>
              <a:rPr lang="ru-RU" sz="3600"/>
              <a:t/>
            </a:r>
            <a:br>
              <a:rPr lang="ru-RU" sz="3600"/>
            </a:br>
            <a:r>
              <a:rPr lang="ru-RU" sz="3600"/>
              <a:t/>
            </a:r>
            <a:br>
              <a:rPr lang="ru-RU" sz="3600"/>
            </a:br>
            <a:r>
              <a:rPr lang="ru-RU"/>
              <a:t/>
            </a:r>
            <a:br>
              <a:rPr lang="ru-RU"/>
            </a:br>
            <a:endParaRPr lang="ru-RU"/>
          </a:p>
        </p:txBody>
      </p:sp>
      <p:sp>
        <p:nvSpPr>
          <p:cNvPr id="24579" name="Rectangle 3"/>
          <p:cNvSpPr>
            <a:spLocks noGrp="1" noChangeArrowheads="1"/>
          </p:cNvSpPr>
          <p:nvPr>
            <p:ph type="body" idx="1"/>
          </p:nvPr>
        </p:nvSpPr>
        <p:spPr/>
        <p:txBody>
          <a:bodyPr/>
          <a:lstStyle/>
          <a:p>
            <a:endParaRPr lang="ru-RU"/>
          </a:p>
        </p:txBody>
      </p:sp>
      <p:pic>
        <p:nvPicPr>
          <p:cNvPr id="24580" name="Picture 4" descr="Проект городского центра Penang в Малайзии"/>
          <p:cNvPicPr>
            <a:picLocks noChangeAspect="1" noChangeArrowheads="1"/>
          </p:cNvPicPr>
          <p:nvPr/>
        </p:nvPicPr>
        <p:blipFill>
          <a:blip r:embed="rId2"/>
          <a:srcRect/>
          <a:stretch>
            <a:fillRect/>
          </a:stretch>
        </p:blipFill>
        <p:spPr bwMode="auto">
          <a:xfrm>
            <a:off x="0" y="1052513"/>
            <a:ext cx="9144000" cy="5805487"/>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endParaRPr lang="ru-RU"/>
          </a:p>
        </p:txBody>
      </p:sp>
      <p:sp>
        <p:nvSpPr>
          <p:cNvPr id="33795" name="Rectangle 3"/>
          <p:cNvSpPr>
            <a:spLocks noGrp="1" noChangeArrowheads="1"/>
          </p:cNvSpPr>
          <p:nvPr>
            <p:ph type="body" idx="1"/>
          </p:nvPr>
        </p:nvSpPr>
        <p:spPr/>
        <p:txBody>
          <a:bodyPr/>
          <a:lstStyle/>
          <a:p>
            <a:endParaRPr lang="ru-RU"/>
          </a:p>
        </p:txBody>
      </p:sp>
      <p:pic>
        <p:nvPicPr>
          <p:cNvPr id="33796" name="Picture 4" descr="Проект городского центра Penang в Малайзии"/>
          <p:cNvPicPr>
            <a:picLocks noChangeAspect="1" noChangeArrowheads="1"/>
          </p:cNvPicPr>
          <p:nvPr/>
        </p:nvPicPr>
        <p:blipFill>
          <a:blip r:embed="rId2"/>
          <a:srcRect/>
          <a:stretch>
            <a:fillRect/>
          </a:stretch>
        </p:blipFill>
        <p:spPr bwMode="auto">
          <a:xfrm>
            <a:off x="0" y="188913"/>
            <a:ext cx="9828213" cy="6505575"/>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357158" y="500042"/>
            <a:ext cx="8501122" cy="4401205"/>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latin typeface="Arial" pitchFamily="34" charset="0"/>
                <a:ea typeface="Times New Roman" pitchFamily="18" charset="0"/>
              </a:rPr>
              <a:t>Слайды 6-11</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latin typeface="Arial" pitchFamily="34" charset="0"/>
                <a:ea typeface="Times New Roman" pitchFamily="18" charset="0"/>
              </a:rPr>
              <a:t>Слайд 12,13</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rPr>
              <a:t>     Это здание высотой всего 234 метра создавалось не для того, чтобы его можно было увидеть издали, но свою толпу восторженных зевак оно точно собрало. Это здание стало очередным невероятным дополнением к Пекинскому пейзажу, и его открытие состоялось как раз к Олимпийским Играм в 2008-м году. </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latin typeface="Arial" pitchFamily="34" charset="0"/>
                <a:ea typeface="Times New Roman" pitchFamily="18" charset="0"/>
              </a:rPr>
              <a:t>Слайд 14</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latin typeface="Arial" pitchFamily="34" charset="0"/>
                <a:ea typeface="Times New Roman" pitchFamily="18" charset="0"/>
              </a:rPr>
              <a:t> </a:t>
            </a:r>
            <a:r>
              <a:rPr kumimoji="0" lang="ru-RU" sz="1000" b="0" i="0" u="none" strike="noStrike" cap="none" normalizeH="0" baseline="0" dirty="0" smtClean="0">
                <a:ln>
                  <a:noFill/>
                </a:ln>
                <a:solidFill>
                  <a:schemeClr val="tx1"/>
                </a:solidFill>
                <a:effectLst/>
                <a:latin typeface="Arial" pitchFamily="34" charset="0"/>
                <a:ea typeface="Times New Roman" pitchFamily="18" charset="0"/>
              </a:rPr>
              <a:t> Мы живем в эпоху, когда наша среда особенно нуждается в системе новых архитектурных ориентиров. Станут ли созданные сегодня проекты нашим реальным будущим или они навсегда останутся лишь технологическими утопиями? Сегодня мы сами можем наблюдать за тем, как на смену вчерашней «архитектуре функции» приходит «архитектура формы». На одной чаше весов оказываются функциональность и технический прогресс, на другой – потребность в откровении, иррациональности, чувственности, красоте. Многие современные архитекторы видят будущее архитектуры в преодоление границ объема, города, планеты.</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rPr>
              <a:t>  Согласитесь, всем нам хочется приподнять завесу времени и посмотреть, что ждет нас в будущем. Архитектурные возможности развиваются крайне быстро, и уже сейчас появляются такие здания, от которых захватывает дух, а что будет через несколько лет - и представить страшно. Давайте посмотрим, на что способны архитекторы в попытках превзойти друг друга в поисках нового проекта своих зданий.</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latin typeface="Arial" pitchFamily="34" charset="0"/>
                <a:ea typeface="Times New Roman" pitchFamily="18" charset="0"/>
              </a:rPr>
              <a:t>Слайд 15</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rPr>
              <a:t>  Перед вами проект здания, которое уже строится у нас в стране. А точнее, в Москве. Построить его планируют к 2012-му году, и будет оно самым высоким зданием в Европе, примерно вдвое выше Эйфелевой башни. Наверху сделают смотровую площадку, и вид оттуда, судя по всему, будет шикарным. Строительство, между прочим, уже идет полным ходом.</a:t>
            </a:r>
            <a:br>
              <a:rPr kumimoji="0" lang="ru-RU" sz="1000" b="0" i="0" u="none" strike="noStrike" cap="none" normalizeH="0" baseline="0" dirty="0" smtClean="0">
                <a:ln>
                  <a:noFill/>
                </a:ln>
                <a:solidFill>
                  <a:schemeClr val="tx1"/>
                </a:solidFill>
                <a:effectLst/>
                <a:latin typeface="Arial" pitchFamily="34" charset="0"/>
                <a:ea typeface="Times New Roman" pitchFamily="18" charset="0"/>
              </a:rPr>
            </a:br>
            <a:r>
              <a:rPr kumimoji="0" lang="ru-RU" sz="1000" b="1" i="0" u="none" strike="noStrike" cap="none" normalizeH="0" baseline="0" dirty="0" smtClean="0">
                <a:ln>
                  <a:noFill/>
                </a:ln>
                <a:solidFill>
                  <a:schemeClr val="tx1"/>
                </a:solidFill>
                <a:effectLst/>
                <a:latin typeface="Arial" pitchFamily="34" charset="0"/>
                <a:ea typeface="Times New Roman" pitchFamily="18" charset="0"/>
              </a:rPr>
              <a:t>Слайд 16</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latin typeface="Arial" pitchFamily="34" charset="0"/>
                <a:ea typeface="Times New Roman" pitchFamily="18" charset="0"/>
              </a:rPr>
              <a:t>Слайд 17</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latin typeface="Arial" pitchFamily="34" charset="0"/>
                <a:ea typeface="Times New Roman" pitchFamily="18" charset="0"/>
              </a:rPr>
              <a:t>  </a:t>
            </a:r>
            <a:r>
              <a:rPr kumimoji="0" lang="ru-RU" sz="1000" b="0" i="0" u="none" strike="noStrike" cap="none" normalizeH="0" baseline="0" dirty="0" smtClean="0">
                <a:ln>
                  <a:noFill/>
                </a:ln>
                <a:solidFill>
                  <a:schemeClr val="tx1"/>
                </a:solidFill>
                <a:effectLst/>
                <a:latin typeface="Arial" pitchFamily="34" charset="0"/>
                <a:ea typeface="Times New Roman" pitchFamily="18" charset="0"/>
              </a:rPr>
              <a:t>А вот проект небоскреба </a:t>
            </a:r>
            <a:r>
              <a:rPr kumimoji="0" lang="ru-RU" sz="1000" b="0" i="0" u="none" strike="noStrike" cap="none" normalizeH="0" baseline="0" dirty="0" err="1" smtClean="0">
                <a:ln>
                  <a:noFill/>
                </a:ln>
                <a:solidFill>
                  <a:schemeClr val="tx1"/>
                </a:solidFill>
                <a:effectLst/>
                <a:latin typeface="Arial" pitchFamily="34" charset="0"/>
                <a:ea typeface="Times New Roman" pitchFamily="18" charset="0"/>
              </a:rPr>
              <a:t>Aqua</a:t>
            </a:r>
            <a:r>
              <a:rPr kumimoji="0" lang="ru-RU" sz="1000" b="0" i="0" u="none" strike="noStrike" cap="none" normalizeH="0" baseline="0" dirty="0" smtClean="0">
                <a:ln>
                  <a:noFill/>
                </a:ln>
                <a:solidFill>
                  <a:schemeClr val="tx1"/>
                </a:solidFill>
                <a:effectLst/>
                <a:latin typeface="Arial" pitchFamily="34" charset="0"/>
                <a:ea typeface="Times New Roman" pitchFamily="18" charset="0"/>
              </a:rPr>
              <a:t> в США. Издали может показаться, что этот небоскреб, строительство которого завершится в 2009-м году, похож на все остальные, которых в Чикаго тысячи. Но стоит подойти ближе, и вы поразитесь эффектом ряби и волн, который удалось создать архитекторам с помощью балконов, имеющих различные формы и размеры. Ими буквально усыпано все здание сверху донизу.</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latin typeface="Arial" pitchFamily="34" charset="0"/>
                <a:ea typeface="Times New Roman" pitchFamily="18" charset="0"/>
              </a:rPr>
              <a:t>Слайд 18</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latin typeface="Arial" pitchFamily="34" charset="0"/>
                <a:ea typeface="Times New Roman" pitchFamily="18" charset="0"/>
              </a:rPr>
              <a:t>   </a:t>
            </a:r>
            <a:r>
              <a:rPr kumimoji="0" lang="ru-RU" sz="1000" b="0" i="0" u="none" strike="noStrike" cap="none" normalizeH="0" baseline="0" dirty="0" smtClean="0">
                <a:ln>
                  <a:noFill/>
                </a:ln>
                <a:solidFill>
                  <a:schemeClr val="tx1"/>
                </a:solidFill>
                <a:effectLst/>
                <a:latin typeface="Arial" pitchFamily="34" charset="0"/>
                <a:ea typeface="Times New Roman" pitchFamily="18" charset="0"/>
              </a:rPr>
              <a:t>Этот феноменальный шпиль, который построят все в том же Чикаго в 2010-м году, станет самым высоким жилым зданием в мире, и самым высоким строением в западном полушарии. Похоже, дизайнеры при разработке проекта случайно наткнулись на сверло, но одно мы знаем точно - это здание, высотой в 609 метров, будет доминировать в чикагском небе.</a:t>
            </a:r>
            <a:endParaRPr kumimoji="0" lang="ru-RU" sz="10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cover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68313" y="0"/>
            <a:ext cx="8229600" cy="1143000"/>
          </a:xfrm>
        </p:spPr>
        <p:txBody>
          <a:bodyPr/>
          <a:lstStyle/>
          <a:p>
            <a:r>
              <a:rPr lang="ru-RU" sz="3600" i="1"/>
              <a:t>Проект штаб-квартиры Газпрома в Санкт-Петербурге</a:t>
            </a:r>
          </a:p>
        </p:txBody>
      </p:sp>
      <p:sp>
        <p:nvSpPr>
          <p:cNvPr id="34819" name="Rectangle 3"/>
          <p:cNvSpPr>
            <a:spLocks noGrp="1" noChangeArrowheads="1"/>
          </p:cNvSpPr>
          <p:nvPr>
            <p:ph type="body" idx="1"/>
          </p:nvPr>
        </p:nvSpPr>
        <p:spPr/>
        <p:txBody>
          <a:bodyPr/>
          <a:lstStyle/>
          <a:p>
            <a:endParaRPr lang="ru-RU"/>
          </a:p>
        </p:txBody>
      </p:sp>
      <p:pic>
        <p:nvPicPr>
          <p:cNvPr id="34820" name="Picture 4" descr="Проект штаб-квартиры Газпрома в Санкт-Петербурге"/>
          <p:cNvPicPr>
            <a:picLocks noChangeAspect="1" noChangeArrowheads="1"/>
          </p:cNvPicPr>
          <p:nvPr/>
        </p:nvPicPr>
        <p:blipFill>
          <a:blip r:embed="rId2"/>
          <a:srcRect/>
          <a:stretch>
            <a:fillRect/>
          </a:stretch>
        </p:blipFill>
        <p:spPr bwMode="auto">
          <a:xfrm>
            <a:off x="323850" y="1125538"/>
            <a:ext cx="8675688" cy="5732462"/>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68313" y="0"/>
            <a:ext cx="8229600" cy="777875"/>
          </a:xfrm>
        </p:spPr>
        <p:txBody>
          <a:bodyPr/>
          <a:lstStyle/>
          <a:p>
            <a:r>
              <a:rPr lang="ru-RU" i="1"/>
              <a:t>Проект Burj  Дубаи</a:t>
            </a:r>
          </a:p>
        </p:txBody>
      </p:sp>
      <p:pic>
        <p:nvPicPr>
          <p:cNvPr id="35844" name="Picture 4" descr="Проект Burj Dubai"/>
          <p:cNvPicPr>
            <a:picLocks noChangeAspect="1" noChangeArrowheads="1"/>
          </p:cNvPicPr>
          <p:nvPr/>
        </p:nvPicPr>
        <p:blipFill>
          <a:blip r:embed="rId2"/>
          <a:srcRect/>
          <a:stretch>
            <a:fillRect/>
          </a:stretch>
        </p:blipFill>
        <p:spPr bwMode="auto">
          <a:xfrm>
            <a:off x="323850" y="765175"/>
            <a:ext cx="8532813" cy="6092825"/>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68313" y="1052513"/>
            <a:ext cx="8229600" cy="1143000"/>
          </a:xfrm>
        </p:spPr>
        <p:txBody>
          <a:bodyPr/>
          <a:lstStyle/>
          <a:p>
            <a:r>
              <a:rPr lang="ru-RU" sz="5400">
                <a:solidFill>
                  <a:srgbClr val="FF3300"/>
                </a:solidFill>
                <a:latin typeface="Monotype Corsiva" pitchFamily="66" charset="0"/>
              </a:rPr>
              <a:t>Постановка художественной задачи:</a:t>
            </a:r>
          </a:p>
        </p:txBody>
      </p:sp>
      <p:sp>
        <p:nvSpPr>
          <p:cNvPr id="25603" name="Rectangle 3"/>
          <p:cNvSpPr>
            <a:spLocks noGrp="1" noChangeArrowheads="1"/>
          </p:cNvSpPr>
          <p:nvPr>
            <p:ph type="body" idx="1"/>
          </p:nvPr>
        </p:nvSpPr>
        <p:spPr>
          <a:xfrm>
            <a:off x="395288" y="2852738"/>
            <a:ext cx="8229600" cy="4525962"/>
          </a:xfrm>
        </p:spPr>
        <p:txBody>
          <a:bodyPr/>
          <a:lstStyle/>
          <a:p>
            <a:pPr algn="ctr">
              <a:buFontTx/>
              <a:buNone/>
            </a:pPr>
            <a:r>
              <a:rPr lang="ru-RU" sz="4000"/>
              <a:t>Сегодня я предлагаю вам самим стать архитекторами и спроектировать новые дома 21 века.</a:t>
            </a:r>
          </a:p>
        </p:txBody>
      </p:sp>
    </p:spTree>
  </p:cSld>
  <p:clrMapOvr>
    <a:masterClrMapping/>
  </p:clrMapOvr>
  <p:transition>
    <p:cover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ru-RU" sz="4000"/>
              <a:t>Источники информации:</a:t>
            </a:r>
          </a:p>
        </p:txBody>
      </p:sp>
      <p:sp>
        <p:nvSpPr>
          <p:cNvPr id="27651" name="Rectangle 3"/>
          <p:cNvSpPr>
            <a:spLocks noGrp="1" noChangeArrowheads="1"/>
          </p:cNvSpPr>
          <p:nvPr>
            <p:ph type="body" idx="1"/>
          </p:nvPr>
        </p:nvSpPr>
        <p:spPr>
          <a:xfrm>
            <a:off x="457200" y="1600200"/>
            <a:ext cx="8229600" cy="533400"/>
          </a:xfrm>
        </p:spPr>
        <p:txBody>
          <a:bodyPr/>
          <a:lstStyle/>
          <a:p>
            <a:pPr>
              <a:buFontTx/>
              <a:buNone/>
            </a:pPr>
            <a:r>
              <a:rPr lang="ru-RU"/>
              <a:t>1. http://www.novate.ru/blogs/171207/8006</a:t>
            </a:r>
            <a:endParaRPr lang="ru-RU">
              <a:hlinkClick r:id="rId2"/>
            </a:endParaRPr>
          </a:p>
        </p:txBody>
      </p:sp>
      <p:sp>
        <p:nvSpPr>
          <p:cNvPr id="27652" name="Rectangle 4">
            <a:hlinkClick r:id="rId3"/>
          </p:cNvPr>
          <p:cNvSpPr>
            <a:spLocks noChangeArrowheads="1"/>
          </p:cNvSpPr>
          <p:nvPr/>
        </p:nvSpPr>
        <p:spPr bwMode="auto">
          <a:xfrm>
            <a:off x="468313" y="2349500"/>
            <a:ext cx="8328025" cy="1066800"/>
          </a:xfrm>
          <a:prstGeom prst="rect">
            <a:avLst/>
          </a:prstGeom>
          <a:noFill/>
          <a:ln w="9525">
            <a:noFill/>
            <a:miter lim="800000"/>
            <a:headEnd/>
            <a:tailEnd/>
          </a:ln>
          <a:effectLst/>
        </p:spPr>
        <p:txBody>
          <a:bodyPr anchor="ctr">
            <a:spAutoFit/>
          </a:bodyPr>
          <a:lstStyle/>
          <a:p>
            <a:r>
              <a:rPr lang="ru-RU" sz="3200"/>
              <a:t>2.</a:t>
            </a:r>
            <a:r>
              <a:rPr lang="en-US" sz="3200"/>
              <a:t>vsedoma.km.ru/view/?mode=article&amp;id=c4ef21a3-24f5-4d38-a6a5-11a31551394</a:t>
            </a:r>
            <a:r>
              <a:rPr lang="ru-RU" sz="3200"/>
              <a:t>1</a:t>
            </a:r>
            <a:r>
              <a:rPr lang="en-US" sz="3200"/>
              <a:t> </a:t>
            </a:r>
          </a:p>
        </p:txBody>
      </p:sp>
      <p:sp>
        <p:nvSpPr>
          <p:cNvPr id="27653" name="Rectangle 5">
            <a:hlinkClick r:id="rId4"/>
          </p:cNvPr>
          <p:cNvSpPr>
            <a:spLocks noChangeArrowheads="1"/>
          </p:cNvSpPr>
          <p:nvPr/>
        </p:nvSpPr>
        <p:spPr bwMode="auto">
          <a:xfrm>
            <a:off x="539750" y="3500438"/>
            <a:ext cx="7962900" cy="1066800"/>
          </a:xfrm>
          <a:prstGeom prst="rect">
            <a:avLst/>
          </a:prstGeom>
          <a:noFill/>
          <a:ln w="9525">
            <a:noFill/>
            <a:miter lim="800000"/>
            <a:headEnd/>
            <a:tailEnd/>
          </a:ln>
          <a:effectLst/>
        </p:spPr>
        <p:txBody>
          <a:bodyPr wrap="none">
            <a:spAutoFit/>
          </a:bodyPr>
          <a:lstStyle/>
          <a:p>
            <a:r>
              <a:rPr lang="ru-RU" sz="3200"/>
              <a:t>3. http://architection.ru/samye-neobychnye-</a:t>
            </a:r>
          </a:p>
          <a:p>
            <a:r>
              <a:rPr lang="ru-RU" sz="3200"/>
              <a:t>   zdaniya-chast-1/</a:t>
            </a:r>
          </a:p>
        </p:txBody>
      </p:sp>
    </p:spTree>
  </p:cSld>
  <p:clrMapOvr>
    <a:masterClrMapping/>
  </p:clrMapOvr>
  <p:transition>
    <p:cover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285720" y="357166"/>
            <a:ext cx="8643998" cy="54784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457200" algn="l"/>
              </a:tabLst>
            </a:pPr>
            <a:r>
              <a:rPr kumimoji="0" lang="ru-RU" sz="1050" b="1" i="0" u="none" strike="noStrike" cap="none" normalizeH="0" baseline="0" dirty="0" smtClean="0">
                <a:ln>
                  <a:noFill/>
                </a:ln>
                <a:solidFill>
                  <a:schemeClr val="tx1"/>
                </a:solidFill>
                <a:effectLst/>
                <a:latin typeface="Arial" pitchFamily="34" charset="0"/>
                <a:ea typeface="Times New Roman" pitchFamily="18" charset="0"/>
              </a:rPr>
              <a:t>Слайд 19</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ru-RU" sz="1050" b="1" i="0" u="none" strike="noStrike" cap="none" normalizeH="0" baseline="0" dirty="0" smtClean="0">
                <a:ln>
                  <a:noFill/>
                </a:ln>
                <a:solidFill>
                  <a:schemeClr val="tx1"/>
                </a:solidFill>
                <a:effectLst/>
                <a:latin typeface="Arial" pitchFamily="34" charset="0"/>
                <a:ea typeface="Times New Roman" pitchFamily="18" charset="0"/>
              </a:rPr>
              <a:t>Слайд 20</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ru-RU" sz="1050" b="0" i="0" u="none" strike="noStrike" cap="none" normalizeH="0" baseline="0" dirty="0" smtClean="0">
                <a:ln>
                  <a:noFill/>
                </a:ln>
                <a:solidFill>
                  <a:schemeClr val="tx1"/>
                </a:solidFill>
                <a:effectLst/>
                <a:latin typeface="Arial" pitchFamily="34" charset="0"/>
                <a:ea typeface="Times New Roman" pitchFamily="18" charset="0"/>
              </a:rPr>
              <a:t>  Разработчики этого дизайна выбрали морскую тематику и говорят, что десять маленьких зданий - это парусные лодки, а большое - маяк. Пожалуй, этот маяк - одно из самых необыкновенных зданий нашей планеты. </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ru-RU" sz="1050" b="1" i="0" u="none" strike="noStrike" cap="none" normalizeH="0" baseline="0" dirty="0" smtClean="0">
                <a:ln>
                  <a:noFill/>
                </a:ln>
                <a:solidFill>
                  <a:schemeClr val="tx1"/>
                </a:solidFill>
                <a:effectLst/>
                <a:latin typeface="Arial" pitchFamily="34" charset="0"/>
                <a:ea typeface="Times New Roman" pitchFamily="18" charset="0"/>
              </a:rPr>
              <a:t>Слайд 21</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ru-RU" sz="1050" b="1" i="0" u="none" strike="noStrike" cap="none" normalizeH="0" baseline="0" dirty="0" smtClean="0">
                <a:ln>
                  <a:noFill/>
                </a:ln>
                <a:solidFill>
                  <a:schemeClr val="tx1"/>
                </a:solidFill>
                <a:effectLst/>
                <a:latin typeface="Arial" pitchFamily="34" charset="0"/>
                <a:ea typeface="Times New Roman" pitchFamily="18" charset="0"/>
              </a:rPr>
              <a:t>Слайд 22</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ru-RU" sz="1050" b="0" i="0" u="none" strike="noStrike" cap="none" normalizeH="0" baseline="0" dirty="0" smtClean="0">
                <a:ln>
                  <a:noFill/>
                </a:ln>
                <a:solidFill>
                  <a:schemeClr val="tx1"/>
                </a:solidFill>
                <a:effectLst/>
                <a:latin typeface="Arial" pitchFamily="34" charset="0"/>
                <a:ea typeface="Times New Roman" pitchFamily="18" charset="0"/>
              </a:rPr>
              <a:t>   Строительство этого жилого здания встретило массу негодований от местных жителей. И неудивительно: в городе, где 65% жителей обитают в трущобах, этот небоскреб смотрится нелепо. Политики благоразумно решили не вмешиваться в строительные дела. После первоначального шока от этого здания, который чем-то напоминает подставку для CD-дисков, становится понятно, что это здание вполне может стать уникальной частью города.</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ru-RU" sz="1050" b="1" i="0" u="none" strike="noStrike" cap="none" normalizeH="0" baseline="0" dirty="0" smtClean="0">
                <a:ln>
                  <a:noFill/>
                </a:ln>
                <a:solidFill>
                  <a:schemeClr val="tx1"/>
                </a:solidFill>
                <a:effectLst/>
                <a:latin typeface="Arial" pitchFamily="34" charset="0"/>
                <a:ea typeface="Times New Roman" pitchFamily="18" charset="0"/>
              </a:rPr>
              <a:t>Слайд 23</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ru-RU" sz="1050" b="0" i="0" u="none" strike="noStrike" cap="none" normalizeH="0" baseline="0" dirty="0" smtClean="0">
                <a:ln>
                  <a:noFill/>
                </a:ln>
                <a:solidFill>
                  <a:schemeClr val="tx1"/>
                </a:solidFill>
                <a:effectLst/>
                <a:latin typeface="Arial" pitchFamily="34" charset="0"/>
                <a:ea typeface="Times New Roman" pitchFamily="18" charset="0"/>
              </a:rPr>
              <a:t>   Из-за огромных масштабов проекта окончание его строительства вряд ли стоит ожидать ранее, чем через 15 лет. Весь этот центр напоминает город из научной фантастики с двумя двухсотметровыми башнями, и он полностью изменит вид крошечного, малоизвестного до сей поры острова.</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ru-RU" sz="1050" b="1" i="0" u="none" strike="noStrike" cap="none" normalizeH="0" baseline="0" dirty="0" smtClean="0">
                <a:ln>
                  <a:noFill/>
                </a:ln>
                <a:solidFill>
                  <a:schemeClr val="tx1"/>
                </a:solidFill>
                <a:effectLst/>
                <a:latin typeface="Arial" pitchFamily="34" charset="0"/>
                <a:ea typeface="Times New Roman" pitchFamily="18" charset="0"/>
              </a:rPr>
              <a:t>Слайд 24</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ru-RU" sz="1050" b="1" i="0" u="none" strike="noStrike" cap="none" normalizeH="0" baseline="0" dirty="0" smtClean="0">
                <a:ln>
                  <a:noFill/>
                </a:ln>
                <a:solidFill>
                  <a:schemeClr val="tx1"/>
                </a:solidFill>
                <a:effectLst/>
                <a:latin typeface="Arial" pitchFamily="34" charset="0"/>
                <a:ea typeface="Times New Roman" pitchFamily="18" charset="0"/>
              </a:rPr>
              <a:t>Слайд 25</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ru-RU" sz="1050" b="0" i="0" u="none" strike="noStrike" cap="none" normalizeH="0" baseline="0" dirty="0" smtClean="0">
                <a:ln>
                  <a:noFill/>
                </a:ln>
                <a:solidFill>
                  <a:schemeClr val="tx1"/>
                </a:solidFill>
                <a:effectLst/>
                <a:latin typeface="Arial" pitchFamily="34" charset="0"/>
                <a:ea typeface="Times New Roman" pitchFamily="18" charset="0"/>
              </a:rPr>
              <a:t>   А вот и второе здание из России, да какое! 300-метровое пламя из стекла в Санкт-Петербурге затмит все окружающие здания поблизости. В зависимости от положения солнца, оно будет менять цвет до десяти раз за день. Однако бедные петербуржцы, которым старые классические постройки гораздо милее, уже окрестили башню «Кукурузным початком». Как бы то ни было, размах его поражает.</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ru-RU" sz="1050" b="1" i="0" u="none" strike="noStrike" cap="none" normalizeH="0" baseline="0" dirty="0" smtClean="0">
                <a:ln>
                  <a:noFill/>
                </a:ln>
                <a:solidFill>
                  <a:schemeClr val="tx1"/>
                </a:solidFill>
                <a:effectLst/>
                <a:latin typeface="Arial" pitchFamily="34" charset="0"/>
                <a:ea typeface="Times New Roman" pitchFamily="18" charset="0"/>
              </a:rPr>
              <a:t>Слайд 26</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ru-RU" sz="1050" b="0" i="0" u="none" strike="noStrike" cap="none" normalizeH="0" baseline="0" dirty="0" smtClean="0">
                <a:ln>
                  <a:noFill/>
                </a:ln>
                <a:solidFill>
                  <a:schemeClr val="tx1"/>
                </a:solidFill>
                <a:effectLst/>
                <a:latin typeface="Arial" pitchFamily="34" charset="0"/>
                <a:ea typeface="Times New Roman" pitchFamily="18" charset="0"/>
              </a:rPr>
              <a:t>  Это очень высокое здание. Настолько высокое, что когда его закончат, оно станет самой высокой постройкой в мире, когда-либо созданной человеком, причем с большим отрывом. Если не брать в расчет антенны, до сих пор самым высоким зданием считается Тайпэй,101 в Тайване, в котором всего 509 метров. В этом здании по самым предварительным подсчетам будет 818.</a:t>
            </a:r>
            <a:br>
              <a:rPr kumimoji="0" lang="ru-RU" sz="1050" b="0" i="0" u="none" strike="noStrike" cap="none" normalizeH="0" baseline="0" dirty="0" smtClean="0">
                <a:ln>
                  <a:noFill/>
                </a:ln>
                <a:solidFill>
                  <a:schemeClr val="tx1"/>
                </a:solidFill>
                <a:effectLst/>
                <a:latin typeface="Arial" pitchFamily="34" charset="0"/>
                <a:ea typeface="Times New Roman" pitchFamily="18" charset="0"/>
              </a:rPr>
            </a:br>
            <a:r>
              <a:rPr kumimoji="0" lang="ru-RU" sz="1050" b="1" i="1" u="none" strike="noStrike" cap="none" normalizeH="0" baseline="0" dirty="0" smtClean="0">
                <a:ln>
                  <a:noFill/>
                </a:ln>
                <a:solidFill>
                  <a:schemeClr val="tx1"/>
                </a:solidFill>
                <a:effectLst/>
                <a:latin typeface="Arial" pitchFamily="34" charset="0"/>
                <a:ea typeface="Times New Roman" pitchFamily="18" charset="0"/>
              </a:rPr>
              <a:t>Итог беседы:</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ru-RU" sz="1050" b="1" i="0" u="none" strike="noStrike" cap="none" normalizeH="0" baseline="0" dirty="0" smtClean="0">
                <a:ln>
                  <a:noFill/>
                </a:ln>
                <a:solidFill>
                  <a:schemeClr val="tx1"/>
                </a:solidFill>
                <a:effectLst/>
                <a:latin typeface="Arial" pitchFamily="34" charset="0"/>
                <a:ea typeface="Times New Roman" pitchFamily="18" charset="0"/>
              </a:rPr>
              <a:t>  </a:t>
            </a:r>
            <a:r>
              <a:rPr kumimoji="0" lang="ru-RU" sz="1050" b="0" i="0" u="none" strike="noStrike" cap="none" normalizeH="0" baseline="0" dirty="0" smtClean="0">
                <a:ln>
                  <a:noFill/>
                </a:ln>
                <a:solidFill>
                  <a:schemeClr val="tx1"/>
                </a:solidFill>
                <a:effectLst/>
                <a:latin typeface="Arial" pitchFamily="34" charset="0"/>
                <a:ea typeface="Times New Roman" pitchFamily="18" charset="0"/>
              </a:rPr>
              <a:t>Ребята, давайте вновь обратимся к нашему проблемному вопросу.</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ru-RU" sz="1050" b="0" i="0" u="none" strike="noStrike" cap="none" normalizeH="0" baseline="0" dirty="0" smtClean="0">
                <a:ln>
                  <a:noFill/>
                </a:ln>
                <a:solidFill>
                  <a:schemeClr val="tx1"/>
                </a:solidFill>
                <a:effectLst/>
                <a:latin typeface="Arial" pitchFamily="34" charset="0"/>
                <a:ea typeface="Times New Roman" pitchFamily="18" charset="0"/>
              </a:rPr>
              <a:t>-  Как бы вы на него ответили после изученного  материала?</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ru-RU" sz="1050" b="0" i="1" u="none" strike="noStrike" cap="none" normalizeH="0" baseline="0" dirty="0" smtClean="0">
                <a:ln>
                  <a:noFill/>
                </a:ln>
                <a:solidFill>
                  <a:schemeClr val="tx1"/>
                </a:solidFill>
                <a:effectLst/>
                <a:latin typeface="Arial" pitchFamily="34" charset="0"/>
                <a:ea typeface="Times New Roman" pitchFamily="18" charset="0"/>
              </a:rPr>
              <a:t>Ответы учащихся.</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457200" algn="l"/>
              </a:tabLst>
            </a:pPr>
            <a:r>
              <a:rPr kumimoji="0" lang="ru-RU" sz="1050" b="1" i="0" u="none" strike="noStrike" cap="none" normalizeH="0" baseline="0" dirty="0" smtClean="0">
                <a:ln>
                  <a:noFill/>
                </a:ln>
                <a:solidFill>
                  <a:schemeClr val="tx1"/>
                </a:solidFill>
                <a:effectLst/>
                <a:latin typeface="Arial" pitchFamily="34" charset="0"/>
                <a:ea typeface="Times New Roman" pitchFamily="18" charset="0"/>
              </a:rPr>
              <a:t>Постановка художественной задачи.</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ru-RU" sz="1050" b="1" i="0" u="none" strike="noStrike" cap="none" normalizeH="0" baseline="0" dirty="0" smtClean="0">
                <a:ln>
                  <a:noFill/>
                </a:ln>
                <a:solidFill>
                  <a:schemeClr val="tx1"/>
                </a:solidFill>
                <a:effectLst/>
                <a:latin typeface="Arial" pitchFamily="34" charset="0"/>
                <a:ea typeface="Times New Roman" pitchFamily="18" charset="0"/>
              </a:rPr>
              <a:t>Слайд 27</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ru-RU" sz="1050" b="0" i="0" u="none" strike="noStrike" cap="none" normalizeH="0" baseline="0" dirty="0" smtClean="0">
                <a:ln>
                  <a:noFill/>
                </a:ln>
                <a:solidFill>
                  <a:schemeClr val="tx1"/>
                </a:solidFill>
                <a:effectLst/>
                <a:latin typeface="Arial" pitchFamily="34" charset="0"/>
                <a:ea typeface="Times New Roman" pitchFamily="18" charset="0"/>
              </a:rPr>
              <a:t> Сегодня я предлагаю вам самим стать архитекторами и спроектировать новые дома 21 века. Может быть, из них сложится новый стиль, которому пока нет названия.</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При выполнении работы вы можете использовать любую технику и художественные материалы.</a:t>
            </a: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cover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28596" y="285728"/>
            <a:ext cx="8501122" cy="25237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457200" algn="l"/>
              </a:tabLst>
            </a:pPr>
            <a:r>
              <a:rPr kumimoji="0" lang="ru-RU" sz="1400" b="1" i="0" u="none" strike="noStrike" cap="none" normalizeH="0" baseline="0" dirty="0" smtClean="0">
                <a:ln>
                  <a:noFill/>
                </a:ln>
                <a:solidFill>
                  <a:schemeClr val="tx1"/>
                </a:solidFill>
                <a:effectLst/>
                <a:latin typeface="Arial" pitchFamily="34" charset="0"/>
                <a:ea typeface="Times New Roman" pitchFamily="18" charset="0"/>
              </a:rPr>
              <a:t>Практическое выполнение задания.</a:t>
            </a:r>
            <a:endParaRPr kumimoji="0" lang="ru-RU"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400" b="1" i="0" u="none" strike="noStrike" cap="none" normalizeH="0" baseline="0" dirty="0" smtClean="0">
                <a:ln>
                  <a:noFill/>
                </a:ln>
                <a:solidFill>
                  <a:schemeClr val="tx1"/>
                </a:solidFill>
                <a:effectLst/>
                <a:latin typeface="Arial" pitchFamily="34" charset="0"/>
                <a:ea typeface="Times New Roman" pitchFamily="18" charset="0"/>
              </a:rPr>
              <a:t>Подведение итогов урока</a:t>
            </a:r>
            <a:endParaRPr kumimoji="0" lang="ru-RU" sz="1100" b="0" i="0" u="none" strike="noStrike" cap="none" normalizeH="0" baseline="0" dirty="0" smtClean="0">
              <a:ln>
                <a:noFill/>
              </a:ln>
              <a:solidFill>
                <a:schemeClr val="tx1"/>
              </a:solidFill>
              <a:effectLst/>
              <a:latin typeface="Arial" pitchFamily="34" charset="0"/>
            </a:endParaRPr>
          </a:p>
          <a:p>
            <a:pPr marL="457200" marR="0" lvl="1" indent="0" algn="l" defTabSz="914400" rtl="0" eaLnBrk="0" fontAlgn="base" latinLnBrk="0" hangingPunct="0">
              <a:lnSpc>
                <a:spcPct val="100000"/>
              </a:lnSpc>
              <a:spcBef>
                <a:spcPct val="0"/>
              </a:spcBef>
              <a:spcAft>
                <a:spcPct val="0"/>
              </a:spcAft>
              <a:buClrTx/>
              <a:buSzTx/>
              <a:buFontTx/>
              <a:buAutoNum type="arabicPeriod"/>
              <a:tabLst>
                <a:tab pos="457200" algn="l"/>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Рефлексия урока.</a:t>
            </a:r>
            <a:endParaRPr kumimoji="0" lang="ru-RU" sz="1100" b="0" i="0" u="none" strike="noStrike" cap="none" normalizeH="0" baseline="0" dirty="0" smtClean="0">
              <a:ln>
                <a:noFill/>
              </a:ln>
              <a:solidFill>
                <a:schemeClr val="tx1"/>
              </a:solidFill>
              <a:effectLst/>
              <a:latin typeface="Arial" pitchFamily="34" charset="0"/>
            </a:endParaRPr>
          </a:p>
          <a:p>
            <a:pPr marL="457200" marR="0" lvl="1" indent="0" algn="l" defTabSz="914400" rtl="0" eaLnBrk="0" fontAlgn="base" latinLnBrk="0" hangingPunct="0">
              <a:lnSpc>
                <a:spcPct val="100000"/>
              </a:lnSpc>
              <a:spcBef>
                <a:spcPct val="0"/>
              </a:spcBef>
              <a:spcAft>
                <a:spcPct val="0"/>
              </a:spcAft>
              <a:buClrTx/>
              <a:buSzTx/>
              <a:buFontTx/>
              <a:buAutoNum type="arabicPeriod"/>
              <a:tabLst>
                <a:tab pos="457200" algn="l"/>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Анализ проектов уч-ся ( в незаконченной стадии)</a:t>
            </a:r>
            <a:endParaRPr kumimoji="0" lang="ru-RU"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400" b="1" i="0" u="none" strike="noStrike" cap="none" normalizeH="0" baseline="0" dirty="0" smtClean="0">
                <a:ln>
                  <a:noFill/>
                </a:ln>
                <a:solidFill>
                  <a:schemeClr val="tx1"/>
                </a:solidFill>
                <a:effectLst/>
                <a:latin typeface="Arial" pitchFamily="34" charset="0"/>
                <a:ea typeface="Times New Roman" pitchFamily="18" charset="0"/>
              </a:rPr>
              <a:t>Д/З: доделать работу дома.</a:t>
            </a:r>
            <a:endParaRPr kumimoji="0" lang="ru-RU"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400" b="1" i="0" u="none" strike="noStrike" cap="none" normalizeH="0" baseline="0" dirty="0" smtClean="0">
                <a:ln>
                  <a:noFill/>
                </a:ln>
                <a:solidFill>
                  <a:schemeClr val="tx1"/>
                </a:solidFill>
                <a:effectLst/>
                <a:latin typeface="Arial" pitchFamily="34" charset="0"/>
                <a:ea typeface="Times New Roman" pitchFamily="18" charset="0"/>
              </a:rPr>
              <a:t>Источники информации: </a:t>
            </a:r>
            <a:endParaRPr kumimoji="0" lang="ru-RU"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1.</a:t>
            </a:r>
            <a:r>
              <a:rPr kumimoji="0" lang="ru-RU" sz="1400" b="0" i="0" u="none" strike="noStrike" cap="none" normalizeH="0" baseline="0" dirty="0" smtClean="0">
                <a:ln>
                  <a:noFill/>
                </a:ln>
                <a:solidFill>
                  <a:schemeClr val="tx1"/>
                </a:solidFill>
                <a:effectLst/>
                <a:latin typeface="Arial" pitchFamily="34" charset="0"/>
                <a:ea typeface="Times New Roman" pitchFamily="18" charset="0"/>
                <a:hlinkClick r:id="rId2"/>
              </a:rPr>
              <a:t>http://www.novate.ru</a:t>
            </a:r>
            <a:endParaRPr kumimoji="0" lang="ru-RU"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2.</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hlinkClick r:id="rId3"/>
              </a:rPr>
              <a:t>vsedoma</a:t>
            </a:r>
            <a:r>
              <a:rPr kumimoji="0" lang="ru-RU" sz="1400" b="0" i="0" u="none" strike="noStrike" cap="none" normalizeH="0" baseline="0" dirty="0" smtClean="0">
                <a:ln>
                  <a:noFill/>
                </a:ln>
                <a:solidFill>
                  <a:schemeClr val="tx1"/>
                </a:solidFill>
                <a:effectLst/>
                <a:latin typeface="Arial" pitchFamily="34" charset="0"/>
                <a:ea typeface="Times New Roman" pitchFamily="18" charset="0"/>
                <a:hlinkClick r:id="rId3"/>
              </a:rPr>
              <a:t>.</a:t>
            </a:r>
            <a:r>
              <a:rPr kumimoji="0" lang="en-US" sz="1400" b="0" i="0" u="none" strike="noStrike" cap="none" normalizeH="0" baseline="0" dirty="0" smtClean="0">
                <a:ln>
                  <a:noFill/>
                </a:ln>
                <a:solidFill>
                  <a:schemeClr val="tx1"/>
                </a:solidFill>
                <a:effectLst/>
                <a:latin typeface="Arial" pitchFamily="34" charset="0"/>
                <a:ea typeface="Times New Roman" pitchFamily="18" charset="0"/>
                <a:hlinkClick r:id="rId3"/>
              </a:rPr>
              <a:t>km</a:t>
            </a:r>
            <a:r>
              <a:rPr kumimoji="0" lang="ru-RU" sz="1400" b="0" i="0" u="none" strike="noStrike" cap="none" normalizeH="0" baseline="0" dirty="0" smtClean="0">
                <a:ln>
                  <a:noFill/>
                </a:ln>
                <a:solidFill>
                  <a:schemeClr val="tx1"/>
                </a:solidFill>
                <a:effectLst/>
                <a:latin typeface="Arial" pitchFamily="34" charset="0"/>
                <a:ea typeface="Times New Roman" pitchFamily="18" charset="0"/>
                <a:hlinkClick r:id="rId3"/>
              </a:rPr>
              <a:t>.</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hlinkClick r:id="rId3"/>
              </a:rPr>
              <a:t>ru</a:t>
            </a:r>
            <a:r>
              <a:rPr kumimoji="0" lang="ru-RU" sz="1400" b="0" i="0" u="none" strike="noStrike" cap="none" normalizeH="0" baseline="0" dirty="0" smtClean="0">
                <a:ln>
                  <a:noFill/>
                </a:ln>
                <a:solidFill>
                  <a:schemeClr val="tx1"/>
                </a:solidFill>
                <a:effectLst/>
                <a:latin typeface="Arial" pitchFamily="34" charset="0"/>
                <a:ea typeface="Times New Roman" pitchFamily="18" charset="0"/>
                <a:hlinkClick r:id="rId3"/>
              </a:rPr>
              <a:t>/</a:t>
            </a:r>
            <a:r>
              <a:rPr kumimoji="0" lang="en-US" sz="1400" b="0" i="0" u="none" strike="noStrike" cap="none" normalizeH="0" baseline="0" dirty="0" smtClean="0">
                <a:ln>
                  <a:noFill/>
                </a:ln>
                <a:solidFill>
                  <a:schemeClr val="tx1"/>
                </a:solidFill>
                <a:effectLst/>
                <a:latin typeface="Arial" pitchFamily="34" charset="0"/>
                <a:ea typeface="Times New Roman" pitchFamily="18" charset="0"/>
                <a:hlinkClick r:id="rId3"/>
              </a:rPr>
              <a:t>view</a:t>
            </a:r>
            <a:r>
              <a:rPr kumimoji="0" lang="ru-RU" sz="1400" b="0" i="0" u="none" strike="noStrike" cap="none" normalizeH="0" baseline="0" dirty="0" smtClean="0">
                <a:ln>
                  <a:noFill/>
                </a:ln>
                <a:solidFill>
                  <a:schemeClr val="tx1"/>
                </a:solidFill>
                <a:effectLst/>
                <a:latin typeface="Arial" pitchFamily="34" charset="0"/>
                <a:ea typeface="Times New Roman" pitchFamily="18" charset="0"/>
                <a:hlinkClick r:id="rId3"/>
              </a:rPr>
              <a:t>/?</a:t>
            </a:r>
            <a:r>
              <a:rPr kumimoji="0" lang="en-US" sz="1400" b="0" i="0" u="none" strike="noStrike" cap="none" normalizeH="0" baseline="0" dirty="0" smtClean="0">
                <a:ln>
                  <a:noFill/>
                </a:ln>
                <a:solidFill>
                  <a:schemeClr val="tx1"/>
                </a:solidFill>
                <a:effectLst/>
                <a:latin typeface="Arial" pitchFamily="34" charset="0"/>
                <a:ea typeface="Times New Roman" pitchFamily="18" charset="0"/>
                <a:hlinkClick r:id="rId3"/>
              </a:rPr>
              <a:t>mode</a:t>
            </a:r>
            <a:r>
              <a:rPr kumimoji="0" lang="ru-RU" sz="1400" b="0" i="0" u="none" strike="noStrike" cap="none" normalizeH="0" baseline="0" dirty="0" smtClean="0">
                <a:ln>
                  <a:noFill/>
                </a:ln>
                <a:solidFill>
                  <a:schemeClr val="tx1"/>
                </a:solidFill>
                <a:effectLst/>
                <a:latin typeface="Arial" pitchFamily="34" charset="0"/>
                <a:ea typeface="Times New Roman" pitchFamily="18" charset="0"/>
                <a:hlinkClick r:id="rId3"/>
              </a:rPr>
              <a:t>=</a:t>
            </a:r>
            <a:r>
              <a:rPr kumimoji="0" lang="en-US" sz="1400" b="0" i="0" u="none" strike="noStrike" cap="none" normalizeH="0" baseline="0" dirty="0" smtClean="0">
                <a:ln>
                  <a:noFill/>
                </a:ln>
                <a:solidFill>
                  <a:schemeClr val="tx1"/>
                </a:solidFill>
                <a:effectLst/>
                <a:latin typeface="Arial" pitchFamily="34" charset="0"/>
                <a:ea typeface="Times New Roman" pitchFamily="18" charset="0"/>
                <a:hlinkClick r:id="rId3"/>
              </a:rPr>
              <a:t>article</a:t>
            </a:r>
            <a:r>
              <a:rPr kumimoji="0" lang="ru-RU" sz="1400" b="0" i="0" u="none" strike="noStrike" cap="none" normalizeH="0" baseline="0" dirty="0" smtClean="0">
                <a:ln>
                  <a:noFill/>
                </a:ln>
                <a:solidFill>
                  <a:schemeClr val="tx1"/>
                </a:solidFill>
                <a:effectLst/>
                <a:latin typeface="Arial" pitchFamily="34" charset="0"/>
                <a:ea typeface="Times New Roman" pitchFamily="18" charset="0"/>
                <a:hlinkClick r:id="rId3"/>
              </a:rPr>
              <a:t>&amp;</a:t>
            </a:r>
            <a:r>
              <a:rPr kumimoji="0" lang="en-US" sz="1400" b="0" i="0" u="none" strike="noStrike" cap="none" normalizeH="0" baseline="0" dirty="0" smtClean="0">
                <a:ln>
                  <a:noFill/>
                </a:ln>
                <a:solidFill>
                  <a:schemeClr val="tx1"/>
                </a:solidFill>
                <a:effectLst/>
                <a:latin typeface="Arial" pitchFamily="34" charset="0"/>
                <a:ea typeface="Times New Roman" pitchFamily="18" charset="0"/>
                <a:hlinkClick r:id="rId3"/>
              </a:rPr>
              <a:t>id</a:t>
            </a:r>
            <a:r>
              <a:rPr kumimoji="0" lang="ru-RU" sz="1400" b="0" i="0" u="none" strike="noStrike" cap="none" normalizeH="0" baseline="0" dirty="0" smtClean="0">
                <a:ln>
                  <a:noFill/>
                </a:ln>
                <a:solidFill>
                  <a:schemeClr val="tx1"/>
                </a:solidFill>
                <a:effectLst/>
                <a:latin typeface="Arial" pitchFamily="34" charset="0"/>
                <a:ea typeface="Times New Roman" pitchFamily="18" charset="0"/>
                <a:hlinkClick r:id="rId3"/>
              </a:rPr>
              <a:t>=</a:t>
            </a:r>
            <a:r>
              <a:rPr kumimoji="0" lang="en-US" sz="1400" b="0" i="0" u="none" strike="noStrike" cap="none" normalizeH="0" baseline="0" dirty="0" smtClean="0">
                <a:ln>
                  <a:noFill/>
                </a:ln>
                <a:solidFill>
                  <a:schemeClr val="tx1"/>
                </a:solidFill>
                <a:effectLst/>
                <a:latin typeface="Arial" pitchFamily="34" charset="0"/>
                <a:ea typeface="Times New Roman" pitchFamily="18" charset="0"/>
                <a:hlinkClick r:id="rId3"/>
              </a:rPr>
              <a:t>c</a:t>
            </a:r>
            <a:r>
              <a:rPr kumimoji="0" lang="ru-RU" sz="1400" b="0" i="0" u="none" strike="noStrike" cap="none" normalizeH="0" baseline="0" dirty="0" smtClean="0">
                <a:ln>
                  <a:noFill/>
                </a:ln>
                <a:solidFill>
                  <a:schemeClr val="tx1"/>
                </a:solidFill>
                <a:effectLst/>
                <a:latin typeface="Arial" pitchFamily="34" charset="0"/>
                <a:ea typeface="Times New Roman" pitchFamily="18" charset="0"/>
                <a:hlinkClick r:id="rId3"/>
              </a:rPr>
              <a:t>4</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hlinkClick r:id="rId3"/>
              </a:rPr>
              <a:t>ef</a:t>
            </a:r>
            <a:r>
              <a:rPr kumimoji="0" lang="ru-RU" sz="1400" b="0" i="0" u="none" strike="noStrike" cap="none" normalizeH="0" baseline="0" dirty="0" smtClean="0">
                <a:ln>
                  <a:noFill/>
                </a:ln>
                <a:solidFill>
                  <a:schemeClr val="tx1"/>
                </a:solidFill>
                <a:effectLst/>
                <a:latin typeface="Arial" pitchFamily="34" charset="0"/>
                <a:ea typeface="Times New Roman" pitchFamily="18" charset="0"/>
                <a:hlinkClick r:id="rId3"/>
              </a:rPr>
              <a:t>21</a:t>
            </a:r>
            <a:r>
              <a:rPr kumimoji="0" lang="en-US" sz="1400" b="0" i="0" u="none" strike="noStrike" cap="none" normalizeH="0" baseline="0" dirty="0" smtClean="0">
                <a:ln>
                  <a:noFill/>
                </a:ln>
                <a:solidFill>
                  <a:schemeClr val="tx1"/>
                </a:solidFill>
                <a:effectLst/>
                <a:latin typeface="Arial" pitchFamily="34" charset="0"/>
                <a:ea typeface="Times New Roman" pitchFamily="18" charset="0"/>
                <a:hlinkClick r:id="rId3"/>
              </a:rPr>
              <a:t>a</a:t>
            </a:r>
            <a:r>
              <a:rPr kumimoji="0" lang="ru-RU" sz="1400" b="0" i="0" u="none" strike="noStrike" cap="none" normalizeH="0" baseline="0" dirty="0" smtClean="0">
                <a:ln>
                  <a:noFill/>
                </a:ln>
                <a:solidFill>
                  <a:schemeClr val="tx1"/>
                </a:solidFill>
                <a:effectLst/>
                <a:latin typeface="Arial" pitchFamily="34" charset="0"/>
                <a:ea typeface="Times New Roman" pitchFamily="18" charset="0"/>
                <a:hlinkClick r:id="rId3"/>
              </a:rPr>
              <a:t>3-24</a:t>
            </a:r>
            <a:r>
              <a:rPr kumimoji="0" lang="en-US" sz="1400" b="0" i="0" u="none" strike="noStrike" cap="none" normalizeH="0" baseline="0" dirty="0" smtClean="0">
                <a:ln>
                  <a:noFill/>
                </a:ln>
                <a:solidFill>
                  <a:schemeClr val="tx1"/>
                </a:solidFill>
                <a:effectLst/>
                <a:latin typeface="Arial" pitchFamily="34" charset="0"/>
                <a:ea typeface="Times New Roman" pitchFamily="18" charset="0"/>
                <a:hlinkClick r:id="rId3"/>
              </a:rPr>
              <a:t>f</a:t>
            </a:r>
            <a:r>
              <a:rPr kumimoji="0" lang="ru-RU" sz="1400" b="0" i="0" u="none" strike="noStrike" cap="none" normalizeH="0" baseline="0" dirty="0" smtClean="0">
                <a:ln>
                  <a:noFill/>
                </a:ln>
                <a:solidFill>
                  <a:schemeClr val="tx1"/>
                </a:solidFill>
                <a:effectLst/>
                <a:latin typeface="Arial" pitchFamily="34" charset="0"/>
                <a:ea typeface="Times New Roman" pitchFamily="18" charset="0"/>
                <a:hlinkClick r:id="rId3"/>
              </a:rPr>
              <a:t>5-4</a:t>
            </a:r>
            <a:r>
              <a:rPr kumimoji="0" lang="en-US" sz="1400" b="0" i="0" u="none" strike="noStrike" cap="none" normalizeH="0" baseline="0" dirty="0" smtClean="0">
                <a:ln>
                  <a:noFill/>
                </a:ln>
                <a:solidFill>
                  <a:schemeClr val="tx1"/>
                </a:solidFill>
                <a:effectLst/>
                <a:latin typeface="Arial" pitchFamily="34" charset="0"/>
                <a:ea typeface="Times New Roman" pitchFamily="18" charset="0"/>
                <a:hlinkClick r:id="rId3"/>
              </a:rPr>
              <a:t>d</a:t>
            </a:r>
            <a:r>
              <a:rPr kumimoji="0" lang="ru-RU" sz="1400" b="0" i="0" u="none" strike="noStrike" cap="none" normalizeH="0" baseline="0" dirty="0" smtClean="0">
                <a:ln>
                  <a:noFill/>
                </a:ln>
                <a:solidFill>
                  <a:schemeClr val="tx1"/>
                </a:solidFill>
                <a:effectLst/>
                <a:latin typeface="Arial" pitchFamily="34" charset="0"/>
                <a:ea typeface="Times New Roman" pitchFamily="18" charset="0"/>
                <a:hlinkClick r:id="rId3"/>
              </a:rPr>
              <a:t>38-</a:t>
            </a:r>
            <a:r>
              <a:rPr kumimoji="0" lang="en-US" sz="1400" b="0" i="0" u="none" strike="noStrike" cap="none" normalizeH="0" baseline="0" dirty="0" smtClean="0">
                <a:ln>
                  <a:noFill/>
                </a:ln>
                <a:solidFill>
                  <a:schemeClr val="tx1"/>
                </a:solidFill>
                <a:effectLst/>
                <a:latin typeface="Arial" pitchFamily="34" charset="0"/>
                <a:ea typeface="Times New Roman" pitchFamily="18" charset="0"/>
                <a:hlinkClick r:id="rId3"/>
              </a:rPr>
              <a:t>a</a:t>
            </a:r>
            <a:r>
              <a:rPr kumimoji="0" lang="ru-RU" sz="1400" b="0" i="0" u="none" strike="noStrike" cap="none" normalizeH="0" baseline="0" dirty="0" smtClean="0">
                <a:ln>
                  <a:noFill/>
                </a:ln>
                <a:solidFill>
                  <a:schemeClr val="tx1"/>
                </a:solidFill>
                <a:effectLst/>
                <a:latin typeface="Arial" pitchFamily="34" charset="0"/>
                <a:ea typeface="Times New Roman" pitchFamily="18" charset="0"/>
                <a:hlinkClick r:id="rId3"/>
              </a:rPr>
              <a:t>6</a:t>
            </a:r>
            <a:r>
              <a:rPr kumimoji="0" lang="en-US" sz="1400" b="0" i="0" u="none" strike="noStrike" cap="none" normalizeH="0" baseline="0" dirty="0" smtClean="0">
                <a:ln>
                  <a:noFill/>
                </a:ln>
                <a:solidFill>
                  <a:schemeClr val="tx1"/>
                </a:solidFill>
                <a:effectLst/>
                <a:latin typeface="Arial" pitchFamily="34" charset="0"/>
                <a:ea typeface="Times New Roman" pitchFamily="18" charset="0"/>
                <a:hlinkClick r:id="rId3"/>
              </a:rPr>
              <a:t>a</a:t>
            </a:r>
            <a:r>
              <a:rPr kumimoji="0" lang="ru-RU" sz="1400" b="0" i="0" u="none" strike="noStrike" cap="none" normalizeH="0" baseline="0" dirty="0" smtClean="0">
                <a:ln>
                  <a:noFill/>
                </a:ln>
                <a:solidFill>
                  <a:schemeClr val="tx1"/>
                </a:solidFill>
                <a:effectLst/>
                <a:latin typeface="Arial" pitchFamily="34" charset="0"/>
                <a:ea typeface="Times New Roman" pitchFamily="18" charset="0"/>
                <a:hlinkClick r:id="rId3"/>
              </a:rPr>
              <a:t>5-11</a:t>
            </a:r>
            <a:r>
              <a:rPr kumimoji="0" lang="en-US" sz="1400" b="0" i="0" u="none" strike="noStrike" cap="none" normalizeH="0" baseline="0" dirty="0" smtClean="0">
                <a:ln>
                  <a:noFill/>
                </a:ln>
                <a:solidFill>
                  <a:schemeClr val="tx1"/>
                </a:solidFill>
                <a:effectLst/>
                <a:latin typeface="Arial" pitchFamily="34" charset="0"/>
                <a:ea typeface="Times New Roman" pitchFamily="18" charset="0"/>
                <a:hlinkClick r:id="rId3"/>
              </a:rPr>
              <a:t>a</a:t>
            </a:r>
            <a:r>
              <a:rPr kumimoji="0" lang="ru-RU" sz="1400" b="0" i="0" u="none" strike="noStrike" cap="none" normalizeH="0" baseline="0" dirty="0" smtClean="0">
                <a:ln>
                  <a:noFill/>
                </a:ln>
                <a:solidFill>
                  <a:schemeClr val="tx1"/>
                </a:solidFill>
                <a:effectLst/>
                <a:latin typeface="Arial" pitchFamily="34" charset="0"/>
                <a:ea typeface="Times New Roman" pitchFamily="18" charset="0"/>
                <a:hlinkClick r:id="rId3"/>
              </a:rPr>
              <a:t>315513941</a:t>
            </a:r>
            <a:r>
              <a:rPr kumimoji="0" lang="en-US" sz="1400" b="0" i="0" u="none" strike="noStrike" cap="none" normalizeH="0" baseline="0" dirty="0" smtClean="0">
                <a:ln>
                  <a:noFill/>
                </a:ln>
                <a:solidFill>
                  <a:schemeClr val="tx1"/>
                </a:solidFill>
                <a:effectLst/>
                <a:latin typeface="Arial" pitchFamily="34" charset="0"/>
                <a:ea typeface="Times New Roman" pitchFamily="18" charset="0"/>
                <a:hlinkClick r:id="rId3"/>
              </a:rPr>
              <a:t> </a:t>
            </a:r>
            <a:endParaRPr kumimoji="0" lang="ru-RU"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3.</a:t>
            </a:r>
            <a:r>
              <a:rPr kumimoji="0" lang="ru-RU" sz="1400" b="0" i="0" u="none" strike="noStrike" cap="none" normalizeH="0" baseline="0" dirty="0" smtClean="0">
                <a:ln>
                  <a:noFill/>
                </a:ln>
                <a:solidFill>
                  <a:schemeClr val="tx1"/>
                </a:solidFill>
                <a:effectLst/>
                <a:latin typeface="Arial" pitchFamily="34" charset="0"/>
                <a:ea typeface="Times New Roman" pitchFamily="18" charset="0"/>
                <a:hlinkClick r:id="rId4"/>
              </a:rPr>
              <a:t>http://hl.mailru.su/cached?url=http%3A//architection.ru/samye-neobychnye-zdaniya-chast-1/&amp;text=http%3A//architection.ru/samye-neobychnye-zdaniya-chast-1/&amp;dsn=0&amp;d=4621855</a:t>
            </a:r>
            <a:endParaRPr kumimoji="0" lang="ru-RU" sz="11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cover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180975" y="1773238"/>
            <a:ext cx="9324975" cy="3284537"/>
          </a:xfrm>
        </p:spPr>
        <p:txBody>
          <a:bodyPr/>
          <a:lstStyle/>
          <a:p>
            <a:r>
              <a:rPr lang="ru-RU" sz="3600">
                <a:latin typeface="Monotype Corsiva" pitchFamily="66" charset="0"/>
              </a:rPr>
              <a:t>Презентация  к уроку </a:t>
            </a:r>
          </a:p>
          <a:p>
            <a:r>
              <a:rPr lang="ru-RU" sz="3600">
                <a:latin typeface="Monotype Corsiva" pitchFamily="66" charset="0"/>
              </a:rPr>
              <a:t>изобразительного искусства </a:t>
            </a:r>
          </a:p>
          <a:p>
            <a:r>
              <a:rPr lang="ru-RU" sz="3600">
                <a:latin typeface="Monotype Corsiva" pitchFamily="66" charset="0"/>
              </a:rPr>
              <a:t>в 8 классе по теме:</a:t>
            </a:r>
          </a:p>
          <a:p>
            <a:endParaRPr lang="ru-RU" sz="3600">
              <a:latin typeface="Monotype Corsiva" pitchFamily="66" charset="0"/>
            </a:endParaRPr>
          </a:p>
          <a:p>
            <a:r>
              <a:rPr lang="ru-RU" sz="3600">
                <a:latin typeface="Monotype Corsiva" pitchFamily="66" charset="0"/>
              </a:rPr>
              <a:t>"АРХИТЕКТУРА БУДУЩЕГО</a:t>
            </a:r>
          </a:p>
          <a:p>
            <a:r>
              <a:rPr lang="ru-RU" sz="3600">
                <a:latin typeface="Monotype Corsiva" pitchFamily="66" charset="0"/>
              </a:rPr>
              <a:t> УЖЕ РЕАЛЬНОСТЬ?"</a:t>
            </a:r>
          </a:p>
          <a:p>
            <a:endParaRPr lang="ru-RU" sz="3600"/>
          </a:p>
          <a:p>
            <a:r>
              <a:rPr lang="ru-RU" sz="2000"/>
              <a:t>Подготовлена учителем Ламбантовой Ладой Викторовной</a:t>
            </a:r>
          </a:p>
          <a:p>
            <a:endParaRPr lang="ru-RU" sz="2000"/>
          </a:p>
          <a:p>
            <a:r>
              <a:rPr lang="ru-RU" sz="2000"/>
              <a:t>2009 </a:t>
            </a:r>
          </a:p>
        </p:txBody>
      </p:sp>
      <p:sp>
        <p:nvSpPr>
          <p:cNvPr id="2052" name="Text Box 4"/>
          <p:cNvSpPr txBox="1">
            <a:spLocks noGrp="1" noChangeArrowheads="1"/>
          </p:cNvSpPr>
          <p:nvPr>
            <p:ph type="ctrTitle"/>
          </p:nvPr>
        </p:nvSpPr>
        <p:spPr>
          <a:xfrm>
            <a:off x="611188" y="333375"/>
            <a:ext cx="7772400" cy="1470025"/>
          </a:xfrm>
          <a:noFill/>
          <a:ln/>
        </p:spPr>
        <p:txBody>
          <a:bodyPr/>
          <a:lstStyle/>
          <a:p>
            <a:pPr marL="342900" indent="-342900"/>
            <a:r>
              <a:rPr lang="ru-RU" sz="2000" b="1"/>
              <a:t>Муниципальное общеобразовательное учреждение  Средняя общеобразовательная школа с. Сальское Дальнереченского района Приморского края</a:t>
            </a:r>
          </a:p>
        </p:txBody>
      </p:sp>
    </p:spTree>
  </p:cSld>
  <p:clrMapOvr>
    <a:masterClrMapping/>
  </p:clrMapOvr>
  <p:transition>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102" name="WordArt 6"/>
          <p:cNvSpPr>
            <a:spLocks noChangeArrowheads="1" noChangeShapeType="1" noTextEdit="1"/>
          </p:cNvSpPr>
          <p:nvPr/>
        </p:nvSpPr>
        <p:spPr bwMode="auto">
          <a:xfrm>
            <a:off x="1547813" y="404813"/>
            <a:ext cx="6238875" cy="1223962"/>
          </a:xfrm>
          <a:prstGeom prst="rect">
            <a:avLst/>
          </a:prstGeom>
        </p:spPr>
        <p:txBody>
          <a:bodyPr wrap="none" fromWordArt="1">
            <a:prstTxWarp prst="textPlain">
              <a:avLst>
                <a:gd name="adj" fmla="val 50000"/>
              </a:avLst>
            </a:prstTxWarp>
          </a:bodyPr>
          <a:lstStyle/>
          <a:p>
            <a:pPr algn="ctr"/>
            <a:r>
              <a:rPr lang="ru-RU" sz="3600" kern="10">
                <a:ln w="19050">
                  <a:solidFill>
                    <a:schemeClr val="tx1"/>
                  </a:solidFill>
                  <a:round/>
                  <a:headEnd/>
                  <a:tailEnd/>
                </a:ln>
                <a:gradFill rotWithShape="1">
                  <a:gsLst>
                    <a:gs pos="0">
                      <a:srgbClr val="FF0000"/>
                    </a:gs>
                    <a:gs pos="100000">
                      <a:schemeClr val="tx1">
                        <a:alpha val="50000"/>
                      </a:schemeClr>
                    </a:gs>
                  </a:gsLst>
                  <a:lin ang="5400000" scaled="1"/>
                </a:gradFill>
                <a:effectLst>
                  <a:outerShdw dist="45791" dir="2021404" algn="ctr" rotWithShape="0">
                    <a:srgbClr val="9999FF"/>
                  </a:outerShdw>
                </a:effectLst>
                <a:latin typeface="Arial"/>
                <a:cs typeface="Arial"/>
              </a:rPr>
              <a:t>АРХИТЕКТУРА БУДУЩЕГО</a:t>
            </a:r>
          </a:p>
        </p:txBody>
      </p:sp>
      <p:sp>
        <p:nvSpPr>
          <p:cNvPr id="4105" name="WordArt 9"/>
          <p:cNvSpPr>
            <a:spLocks noChangeArrowheads="1" noChangeShapeType="1" noTextEdit="1"/>
          </p:cNvSpPr>
          <p:nvPr/>
        </p:nvSpPr>
        <p:spPr bwMode="auto">
          <a:xfrm>
            <a:off x="3851275" y="1916113"/>
            <a:ext cx="1584325" cy="1152525"/>
          </a:xfrm>
          <a:prstGeom prst="rect">
            <a:avLst/>
          </a:prstGeom>
        </p:spPr>
        <p:txBody>
          <a:bodyPr wrap="none" fromWordArt="1">
            <a:prstTxWarp prst="textPlain">
              <a:avLst>
                <a:gd name="adj" fmla="val 50000"/>
              </a:avLst>
            </a:prstTxWarp>
          </a:bodyPr>
          <a:lstStyle/>
          <a:p>
            <a:pPr algn="ctr"/>
            <a:r>
              <a:rPr lang="ru-RU" sz="3600" kern="10">
                <a:ln w="22225">
                  <a:solidFill>
                    <a:schemeClr val="tx1"/>
                  </a:solidFill>
                  <a:round/>
                  <a:headEnd/>
                  <a:tailEnd/>
                </a:ln>
                <a:gradFill rotWithShape="1">
                  <a:gsLst>
                    <a:gs pos="0">
                      <a:srgbClr val="FF3300"/>
                    </a:gs>
                    <a:gs pos="100000">
                      <a:srgbClr val="B2B2B2">
                        <a:alpha val="50000"/>
                      </a:srgbClr>
                    </a:gs>
                  </a:gsLst>
                  <a:lin ang="5400000" scaled="1"/>
                </a:gradFill>
                <a:effectLst>
                  <a:outerShdw dist="45791" dir="2021404" algn="ctr" rotWithShape="0">
                    <a:srgbClr val="9999FF"/>
                  </a:outerShdw>
                </a:effectLst>
                <a:latin typeface="Arial"/>
                <a:cs typeface="Arial"/>
              </a:rPr>
              <a:t>уже</a:t>
            </a:r>
          </a:p>
        </p:txBody>
      </p:sp>
      <p:sp>
        <p:nvSpPr>
          <p:cNvPr id="4106" name="WordArt 10"/>
          <p:cNvSpPr>
            <a:spLocks noChangeArrowheads="1" noChangeShapeType="1" noTextEdit="1"/>
          </p:cNvSpPr>
          <p:nvPr/>
        </p:nvSpPr>
        <p:spPr bwMode="auto">
          <a:xfrm>
            <a:off x="2700338" y="3168650"/>
            <a:ext cx="3557587" cy="1052513"/>
          </a:xfrm>
          <a:prstGeom prst="rect">
            <a:avLst/>
          </a:prstGeom>
        </p:spPr>
        <p:txBody>
          <a:bodyPr wrap="none" fromWordArt="1">
            <a:prstTxWarp prst="textPlain">
              <a:avLst>
                <a:gd name="adj" fmla="val 50000"/>
              </a:avLst>
            </a:prstTxWarp>
          </a:bodyPr>
          <a:lstStyle/>
          <a:p>
            <a:pPr algn="ctr"/>
            <a:r>
              <a:rPr lang="ru-RU" sz="3600" kern="10">
                <a:ln w="19050">
                  <a:solidFill>
                    <a:schemeClr val="tx1"/>
                  </a:solidFill>
                  <a:round/>
                  <a:headEnd/>
                  <a:tailEnd/>
                </a:ln>
                <a:gradFill rotWithShape="1">
                  <a:gsLst>
                    <a:gs pos="0">
                      <a:srgbClr val="FF3300"/>
                    </a:gs>
                    <a:gs pos="100000">
                      <a:srgbClr val="B2B2B2">
                        <a:alpha val="50000"/>
                      </a:srgbClr>
                    </a:gs>
                  </a:gsLst>
                  <a:lin ang="5400000" scaled="1"/>
                </a:gradFill>
                <a:effectLst>
                  <a:outerShdw dist="45791" dir="2021404" algn="ctr" rotWithShape="0">
                    <a:srgbClr val="9999FF"/>
                  </a:outerShdw>
                </a:effectLst>
                <a:latin typeface="Arial"/>
                <a:cs typeface="Arial"/>
              </a:rPr>
              <a:t>РЕАЛЬНОСТЬ?</a:t>
            </a: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102"/>
                                        </p:tgtEl>
                                        <p:attrNameLst>
                                          <p:attrName>style.visibility</p:attrName>
                                        </p:attrNameLst>
                                      </p:cBhvr>
                                      <p:to>
                                        <p:strVal val="visible"/>
                                      </p:to>
                                    </p:set>
                                    <p:anim calcmode="lin" valueType="num">
                                      <p:cBhvr>
                                        <p:cTn id="7" dur="500" fill="hold"/>
                                        <p:tgtEl>
                                          <p:spTgt spid="4102"/>
                                        </p:tgtEl>
                                        <p:attrNameLst>
                                          <p:attrName>ppt_w</p:attrName>
                                        </p:attrNameLst>
                                      </p:cBhvr>
                                      <p:tavLst>
                                        <p:tav tm="0">
                                          <p:val>
                                            <p:fltVal val="0"/>
                                          </p:val>
                                        </p:tav>
                                        <p:tav tm="100000">
                                          <p:val>
                                            <p:strVal val="#ppt_w"/>
                                          </p:val>
                                        </p:tav>
                                      </p:tavLst>
                                    </p:anim>
                                    <p:anim calcmode="lin" valueType="num">
                                      <p:cBhvr>
                                        <p:cTn id="8" dur="500" fill="hold"/>
                                        <p:tgtEl>
                                          <p:spTgt spid="4102"/>
                                        </p:tgtEl>
                                        <p:attrNameLst>
                                          <p:attrName>ppt_h</p:attrName>
                                        </p:attrNameLst>
                                      </p:cBhvr>
                                      <p:tavLst>
                                        <p:tav tm="0">
                                          <p:val>
                                            <p:fltVal val="0"/>
                                          </p:val>
                                        </p:tav>
                                        <p:tav tm="100000">
                                          <p:val>
                                            <p:strVal val="#ppt_h"/>
                                          </p:val>
                                        </p:tav>
                                      </p:tavLst>
                                    </p:anim>
                                    <p:animEffect transition="in" filter="fade">
                                      <p:cBhvr>
                                        <p:cTn id="9" dur="500"/>
                                        <p:tgtEl>
                                          <p:spTgt spid="410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4105"/>
                                        </p:tgtEl>
                                        <p:attrNameLst>
                                          <p:attrName>style.visibility</p:attrName>
                                        </p:attrNameLst>
                                      </p:cBhvr>
                                      <p:to>
                                        <p:strVal val="visible"/>
                                      </p:to>
                                    </p:set>
                                    <p:anim calcmode="lin" valueType="num">
                                      <p:cBhvr>
                                        <p:cTn id="14" dur="500" fill="hold"/>
                                        <p:tgtEl>
                                          <p:spTgt spid="4105"/>
                                        </p:tgtEl>
                                        <p:attrNameLst>
                                          <p:attrName>ppt_w</p:attrName>
                                        </p:attrNameLst>
                                      </p:cBhvr>
                                      <p:tavLst>
                                        <p:tav tm="0">
                                          <p:val>
                                            <p:fltVal val="0"/>
                                          </p:val>
                                        </p:tav>
                                        <p:tav tm="100000">
                                          <p:val>
                                            <p:strVal val="#ppt_w"/>
                                          </p:val>
                                        </p:tav>
                                      </p:tavLst>
                                    </p:anim>
                                    <p:anim calcmode="lin" valueType="num">
                                      <p:cBhvr>
                                        <p:cTn id="15" dur="500" fill="hold"/>
                                        <p:tgtEl>
                                          <p:spTgt spid="4105"/>
                                        </p:tgtEl>
                                        <p:attrNameLst>
                                          <p:attrName>ppt_h</p:attrName>
                                        </p:attrNameLst>
                                      </p:cBhvr>
                                      <p:tavLst>
                                        <p:tav tm="0">
                                          <p:val>
                                            <p:fltVal val="0"/>
                                          </p:val>
                                        </p:tav>
                                        <p:tav tm="100000">
                                          <p:val>
                                            <p:strVal val="#ppt_h"/>
                                          </p:val>
                                        </p:tav>
                                      </p:tavLst>
                                    </p:anim>
                                    <p:animEffect transition="in" filter="fade">
                                      <p:cBhvr>
                                        <p:cTn id="16" dur="500"/>
                                        <p:tgtEl>
                                          <p:spTgt spid="410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4106"/>
                                        </p:tgtEl>
                                        <p:attrNameLst>
                                          <p:attrName>style.visibility</p:attrName>
                                        </p:attrNameLst>
                                      </p:cBhvr>
                                      <p:to>
                                        <p:strVal val="visible"/>
                                      </p:to>
                                    </p:set>
                                    <p:anim calcmode="lin" valueType="num">
                                      <p:cBhvr>
                                        <p:cTn id="21" dur="500" fill="hold"/>
                                        <p:tgtEl>
                                          <p:spTgt spid="4106"/>
                                        </p:tgtEl>
                                        <p:attrNameLst>
                                          <p:attrName>ppt_w</p:attrName>
                                        </p:attrNameLst>
                                      </p:cBhvr>
                                      <p:tavLst>
                                        <p:tav tm="0">
                                          <p:val>
                                            <p:fltVal val="0"/>
                                          </p:val>
                                        </p:tav>
                                        <p:tav tm="100000">
                                          <p:val>
                                            <p:strVal val="#ppt_w"/>
                                          </p:val>
                                        </p:tav>
                                      </p:tavLst>
                                    </p:anim>
                                    <p:anim calcmode="lin" valueType="num">
                                      <p:cBhvr>
                                        <p:cTn id="22" dur="500" fill="hold"/>
                                        <p:tgtEl>
                                          <p:spTgt spid="4106"/>
                                        </p:tgtEl>
                                        <p:attrNameLst>
                                          <p:attrName>ppt_h</p:attrName>
                                        </p:attrNameLst>
                                      </p:cBhvr>
                                      <p:tavLst>
                                        <p:tav tm="0">
                                          <p:val>
                                            <p:fltVal val="0"/>
                                          </p:val>
                                        </p:tav>
                                        <p:tav tm="100000">
                                          <p:val>
                                            <p:strVal val="#ppt_h"/>
                                          </p:val>
                                        </p:tav>
                                      </p:tavLst>
                                    </p:anim>
                                    <p:animEffect transition="in" filter="fade">
                                      <p:cBhvr>
                                        <p:cTn id="23" dur="500"/>
                                        <p:tgtEl>
                                          <p:spTgt spid="4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animBg="1"/>
      <p:bldP spid="4105" grpId="0" animBg="1"/>
      <p:bldP spid="410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5"/>
          <p:cNvSpPr>
            <a:spLocks noChangeArrowheads="1"/>
          </p:cNvSpPr>
          <p:nvPr/>
        </p:nvSpPr>
        <p:spPr bwMode="auto">
          <a:xfrm>
            <a:off x="1547813" y="333375"/>
            <a:ext cx="2181225" cy="576263"/>
          </a:xfrm>
          <a:prstGeom prst="rect">
            <a:avLst/>
          </a:prstGeom>
          <a:noFill/>
          <a:ln w="9525">
            <a:noFill/>
            <a:miter lim="800000"/>
            <a:headEnd/>
            <a:tailEnd/>
          </a:ln>
          <a:effectLst/>
        </p:spPr>
        <p:txBody>
          <a:bodyPr anchor="ctr"/>
          <a:lstStyle/>
          <a:p>
            <a:pPr algn="ctr"/>
            <a:r>
              <a:rPr lang="ru-RU" sz="6000" u="sng">
                <a:solidFill>
                  <a:srgbClr val="FF3300"/>
                </a:solidFill>
                <a:latin typeface="Monotype Corsiva" pitchFamily="66" charset="0"/>
              </a:rPr>
              <a:t>Цель:</a:t>
            </a:r>
          </a:p>
        </p:txBody>
      </p:sp>
      <p:sp>
        <p:nvSpPr>
          <p:cNvPr id="5127" name="Rectangle 7"/>
          <p:cNvSpPr>
            <a:spLocks noChangeArrowheads="1"/>
          </p:cNvSpPr>
          <p:nvPr/>
        </p:nvSpPr>
        <p:spPr bwMode="auto">
          <a:xfrm>
            <a:off x="-252413" y="1412875"/>
            <a:ext cx="9144001" cy="1295400"/>
          </a:xfrm>
          <a:prstGeom prst="rect">
            <a:avLst/>
          </a:prstGeom>
          <a:noFill/>
          <a:ln w="9525">
            <a:noFill/>
            <a:miter lim="800000"/>
            <a:headEnd/>
            <a:tailEnd/>
          </a:ln>
          <a:effectLst/>
        </p:spPr>
        <p:txBody>
          <a:bodyPr/>
          <a:lstStyle/>
          <a:p>
            <a:pPr marL="342900" indent="-342900" algn="ctr">
              <a:spcBef>
                <a:spcPct val="20000"/>
              </a:spcBef>
            </a:pPr>
            <a:r>
              <a:rPr lang="ru-RU" sz="2800"/>
              <a:t>   </a:t>
            </a:r>
            <a:r>
              <a:rPr lang="ru-RU" sz="3600"/>
              <a:t>Сформировать представление учащихся о современной архитектуре, вызвать чувство восторженности, удивления и преклонения перед безграничными возможностями человеческого гения в области строительства и архитектуры. </a:t>
            </a:r>
          </a:p>
        </p:txBody>
      </p:sp>
    </p:spTree>
  </p:cSld>
  <p:clrMapOvr>
    <a:masterClrMapping/>
  </p:clrMapOvr>
  <p:transition>
    <p:cover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body" idx="1"/>
          </p:nvPr>
        </p:nvSpPr>
        <p:spPr/>
        <p:txBody>
          <a:bodyPr/>
          <a:lstStyle/>
          <a:p>
            <a:endParaRPr lang="ru-RU"/>
          </a:p>
        </p:txBody>
      </p:sp>
      <p:pic>
        <p:nvPicPr>
          <p:cNvPr id="29699" name="Picture 3" descr="245010"/>
          <p:cNvPicPr>
            <a:picLocks noGrp="1" noChangeAspect="1" noChangeArrowheads="1" noCrop="1"/>
          </p:cNvPicPr>
          <p:nvPr>
            <p:ph type="title"/>
          </p:nvPr>
        </p:nvPicPr>
        <p:blipFill>
          <a:blip r:embed="rId2"/>
          <a:srcRect/>
          <a:stretch>
            <a:fillRect/>
          </a:stretch>
        </p:blipFill>
        <p:spPr>
          <a:xfrm>
            <a:off x="0" y="0"/>
            <a:ext cx="9144000" cy="6858000"/>
          </a:xfrm>
          <a:noFill/>
          <a:ln/>
        </p:spPr>
      </p:pic>
      <p:sp>
        <p:nvSpPr>
          <p:cNvPr id="29704" name="WordArt 8"/>
          <p:cNvSpPr>
            <a:spLocks noChangeArrowheads="1" noChangeShapeType="1" noTextEdit="1"/>
          </p:cNvSpPr>
          <p:nvPr/>
        </p:nvSpPr>
        <p:spPr bwMode="auto">
          <a:xfrm>
            <a:off x="684213" y="2708275"/>
            <a:ext cx="7772400" cy="504825"/>
          </a:xfrm>
          <a:prstGeom prst="rect">
            <a:avLst/>
          </a:prstGeom>
        </p:spPr>
        <p:txBody>
          <a:bodyPr wrap="none" fromWordArt="1">
            <a:prstTxWarp prst="textPlain">
              <a:avLst>
                <a:gd name="adj" fmla="val 50000"/>
              </a:avLst>
            </a:prstTxWarp>
          </a:bodyPr>
          <a:lstStyle/>
          <a:p>
            <a:pPr algn="ctr"/>
            <a:r>
              <a:rPr lang="ru-RU" sz="3600" kern="10">
                <a:ln w="22225">
                  <a:solidFill>
                    <a:srgbClr val="3333CC"/>
                  </a:solidFill>
                  <a:round/>
                  <a:headEnd/>
                  <a:tailEnd/>
                </a:ln>
                <a:solidFill>
                  <a:schemeClr val="bg1">
                    <a:alpha val="50000"/>
                  </a:schemeClr>
                </a:solidFill>
                <a:effectLst>
                  <a:outerShdw dist="45791" dir="2021404" algn="ctr" rotWithShape="0">
                    <a:srgbClr val="9999FF"/>
                  </a:outerShdw>
                </a:effectLst>
                <a:latin typeface="Arial"/>
                <a:cs typeface="Arial"/>
              </a:rPr>
              <a:t>СОВРЕМЕННЫЕ АРХИТЕКТУРНЫЕ</a:t>
            </a:r>
          </a:p>
        </p:txBody>
      </p:sp>
      <p:sp>
        <p:nvSpPr>
          <p:cNvPr id="29707" name="WordArt 11"/>
          <p:cNvSpPr>
            <a:spLocks noChangeArrowheads="1" noChangeShapeType="1" noTextEdit="1"/>
          </p:cNvSpPr>
          <p:nvPr/>
        </p:nvSpPr>
        <p:spPr bwMode="auto">
          <a:xfrm>
            <a:off x="2339975" y="3429000"/>
            <a:ext cx="4464050" cy="523875"/>
          </a:xfrm>
          <a:prstGeom prst="rect">
            <a:avLst/>
          </a:prstGeom>
        </p:spPr>
        <p:txBody>
          <a:bodyPr wrap="none" fromWordArt="1">
            <a:prstTxWarp prst="textPlain">
              <a:avLst>
                <a:gd name="adj" fmla="val 50000"/>
              </a:avLst>
            </a:prstTxWarp>
          </a:bodyPr>
          <a:lstStyle/>
          <a:p>
            <a:pPr algn="ctr"/>
            <a:r>
              <a:rPr lang="ru-RU" sz="3600" kern="10">
                <a:ln w="25400">
                  <a:solidFill>
                    <a:srgbClr val="3333CC"/>
                  </a:solidFill>
                  <a:round/>
                  <a:headEnd/>
                  <a:tailEnd/>
                </a:ln>
                <a:solidFill>
                  <a:schemeClr val="bg1">
                    <a:alpha val="50000"/>
                  </a:schemeClr>
                </a:solidFill>
                <a:effectLst>
                  <a:outerShdw dist="45791" dir="2021404" algn="ctr" rotWithShape="0">
                    <a:srgbClr val="9999FF"/>
                  </a:outerShdw>
                </a:effectLst>
                <a:latin typeface="Arial"/>
                <a:cs typeface="Arial"/>
              </a:rPr>
              <a:t>сооружения</a:t>
            </a:r>
          </a:p>
        </p:txBody>
      </p:sp>
    </p:spTree>
  </p:cSld>
  <p:clrMapOvr>
    <a:masterClrMapping/>
  </p:clrMapOvr>
  <p:transition>
    <p:cover dir="r"/>
  </p:transition>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274</TotalTime>
  <Words>1519</Words>
  <Application>Microsoft Office PowerPoint</Application>
  <PresentationFormat>Экран (4:3)</PresentationFormat>
  <Paragraphs>143</Paragraphs>
  <Slides>33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33</vt:i4>
      </vt:variant>
    </vt:vector>
  </HeadingPairs>
  <TitlesOfParts>
    <vt:vector size="34" baseType="lpstr">
      <vt:lpstr>Оформление по умолчанию</vt:lpstr>
      <vt:lpstr>Слайд 1</vt:lpstr>
      <vt:lpstr>Слайд 2</vt:lpstr>
      <vt:lpstr>Слайд 3</vt:lpstr>
      <vt:lpstr>Слайд 4</vt:lpstr>
      <vt:lpstr>Слайд 5</vt:lpstr>
      <vt:lpstr>Муниципальное общеобразовательное учреждение  Средняя общеобразовательная школа с. Сальское Дальнереченского района Приморского края</vt:lpstr>
      <vt:lpstr>Слайд 7</vt:lpstr>
      <vt:lpstr>Слайд 8</vt:lpstr>
      <vt:lpstr>Слайд 9</vt:lpstr>
      <vt:lpstr>Слайд 10</vt:lpstr>
      <vt:lpstr>Слайд 11</vt:lpstr>
      <vt:lpstr>Слайд 12</vt:lpstr>
      <vt:lpstr>Слайд 13</vt:lpstr>
      <vt:lpstr>Лесное спиральное здание, Германия </vt:lpstr>
      <vt:lpstr>Корзинное здание , США</vt:lpstr>
      <vt:lpstr>Дом камень, Португалия</vt:lpstr>
      <vt:lpstr>Штаб-квартира CCTV в Китае</vt:lpstr>
      <vt:lpstr>Слайд 18</vt:lpstr>
      <vt:lpstr>Слайд 19</vt:lpstr>
      <vt:lpstr>Проект Русской Башни в России</vt:lpstr>
      <vt:lpstr>Проект Русской Башни в Москве</vt:lpstr>
      <vt:lpstr>Слайд 22</vt:lpstr>
      <vt:lpstr>Проект Chicago Spire в США</vt:lpstr>
      <vt:lpstr>Слайд 24</vt:lpstr>
      <vt:lpstr>Проект отеля Regatta в Джакарте</vt:lpstr>
      <vt:lpstr>Слайд 26</vt:lpstr>
      <vt:lpstr>Проект жилого дома Antilla в Индии</vt:lpstr>
      <vt:lpstr> Проект городского центра Penang в Малайзии    </vt:lpstr>
      <vt:lpstr>Слайд 29</vt:lpstr>
      <vt:lpstr>Проект штаб-квартиры Газпрома в Санкт-Петербурге</vt:lpstr>
      <vt:lpstr>Проект Burj  Дубаи</vt:lpstr>
      <vt:lpstr>Постановка художественной задачи:</vt:lpstr>
      <vt:lpstr>Источники информации:</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ддд</dc:creator>
  <cp:lastModifiedBy>TMD User</cp:lastModifiedBy>
  <cp:revision>43</cp:revision>
  <dcterms:created xsi:type="dcterms:W3CDTF">2009-06-21T15:17:57Z</dcterms:created>
  <dcterms:modified xsi:type="dcterms:W3CDTF">2010-06-12T12:57:26Z</dcterms:modified>
</cp:coreProperties>
</file>